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8" r:id="rId2"/>
    <p:sldId id="260" r:id="rId3"/>
    <p:sldId id="358" r:id="rId4"/>
    <p:sldId id="259" r:id="rId5"/>
    <p:sldId id="261" r:id="rId6"/>
    <p:sldId id="324" r:id="rId7"/>
    <p:sldId id="337" r:id="rId8"/>
    <p:sldId id="262" r:id="rId9"/>
    <p:sldId id="357" r:id="rId10"/>
    <p:sldId id="326" r:id="rId11"/>
    <p:sldId id="325" r:id="rId12"/>
    <p:sldId id="329" r:id="rId13"/>
    <p:sldId id="271" r:id="rId14"/>
    <p:sldId id="296" r:id="rId15"/>
    <p:sldId id="265" r:id="rId16"/>
    <p:sldId id="264" r:id="rId17"/>
    <p:sldId id="335" r:id="rId18"/>
    <p:sldId id="330" r:id="rId19"/>
    <p:sldId id="336" r:id="rId20"/>
    <p:sldId id="332" r:id="rId21"/>
    <p:sldId id="266" r:id="rId22"/>
    <p:sldId id="290" r:id="rId23"/>
    <p:sldId id="349" r:id="rId24"/>
    <p:sldId id="302" r:id="rId25"/>
    <p:sldId id="321" r:id="rId26"/>
    <p:sldId id="350" r:id="rId27"/>
    <p:sldId id="301" r:id="rId28"/>
    <p:sldId id="355" r:id="rId29"/>
    <p:sldId id="333" r:id="rId30"/>
    <p:sldId id="338" r:id="rId31"/>
    <p:sldId id="354" r:id="rId32"/>
    <p:sldId id="339" r:id="rId33"/>
    <p:sldId id="356" r:id="rId34"/>
    <p:sldId id="327" r:id="rId35"/>
    <p:sldId id="348" r:id="rId36"/>
    <p:sldId id="267" r:id="rId37"/>
    <p:sldId id="291" r:id="rId38"/>
    <p:sldId id="351" r:id="rId39"/>
    <p:sldId id="304" r:id="rId40"/>
    <p:sldId id="305" r:id="rId41"/>
    <p:sldId id="306" r:id="rId42"/>
    <p:sldId id="309" r:id="rId43"/>
    <p:sldId id="307" r:id="rId44"/>
    <p:sldId id="289" r:id="rId45"/>
    <p:sldId id="268" r:id="rId46"/>
    <p:sldId id="308" r:id="rId47"/>
    <p:sldId id="310" r:id="rId48"/>
    <p:sldId id="311" r:id="rId49"/>
    <p:sldId id="278" r:id="rId50"/>
    <p:sldId id="269" r:id="rId51"/>
    <p:sldId id="293" r:id="rId52"/>
    <p:sldId id="312" r:id="rId53"/>
    <p:sldId id="274" r:id="rId54"/>
    <p:sldId id="318" r:id="rId55"/>
    <p:sldId id="353" r:id="rId56"/>
    <p:sldId id="313" r:id="rId57"/>
    <p:sldId id="323" r:id="rId58"/>
    <p:sldId id="317" r:id="rId59"/>
    <p:sldId id="287" r:id="rId60"/>
    <p:sldId id="328" r:id="rId61"/>
  </p:sldIdLst>
  <p:sldSz cx="8640763" cy="6480175"/>
  <p:notesSz cx="6858000" cy="9144000"/>
  <p:defaultTextStyle>
    <a:defPPr>
      <a:defRPr lang="de-DE"/>
    </a:defPPr>
    <a:lvl1pPr algn="l" rtl="0" fontAlgn="base">
      <a:spcBef>
        <a:spcPct val="0"/>
      </a:spcBef>
      <a:spcAft>
        <a:spcPct val="0"/>
      </a:spcAft>
      <a:defRPr sz="1500" kern="1200">
        <a:solidFill>
          <a:schemeClr val="tx1"/>
        </a:solidFill>
        <a:latin typeface="Arial" charset="0"/>
        <a:ea typeface="+mn-ea"/>
        <a:cs typeface="Arial"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3697">
          <p15:clr>
            <a:srgbClr val="A4A3A4"/>
          </p15:clr>
        </p15:guide>
        <p15:guide id="2" orient="horz" pos="136">
          <p15:clr>
            <a:srgbClr val="A4A3A4"/>
          </p15:clr>
        </p15:guide>
        <p15:guide id="3" orient="horz" pos="295">
          <p15:clr>
            <a:srgbClr val="A4A3A4"/>
          </p15:clr>
        </p15:guide>
        <p15:guide id="4" orient="horz" pos="1111">
          <p15:clr>
            <a:srgbClr val="A4A3A4"/>
          </p15:clr>
        </p15:guide>
        <p15:guide id="5" orient="horz" pos="1156">
          <p15:clr>
            <a:srgbClr val="A4A3A4"/>
          </p15:clr>
        </p15:guide>
        <p15:guide id="6" orient="horz" pos="3946">
          <p15:clr>
            <a:srgbClr val="A4A3A4"/>
          </p15:clr>
        </p15:guide>
        <p15:guide id="7" pos="2676">
          <p15:clr>
            <a:srgbClr val="A4A3A4"/>
          </p15:clr>
        </p15:guide>
        <p15:guide id="8" pos="2766">
          <p15:clr>
            <a:srgbClr val="A4A3A4"/>
          </p15:clr>
        </p15:guide>
        <p15:guide id="9" pos="5306">
          <p15:clr>
            <a:srgbClr val="A4A3A4"/>
          </p15:clr>
        </p15:guide>
        <p15:guide id="10" pos="1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ls"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82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5331" autoAdjust="0"/>
  </p:normalViewPr>
  <p:slideViewPr>
    <p:cSldViewPr showGuides="1">
      <p:cViewPr>
        <p:scale>
          <a:sx n="100" d="100"/>
          <a:sy n="100" d="100"/>
        </p:scale>
        <p:origin x="-2154" y="-672"/>
      </p:cViewPr>
      <p:guideLst>
        <p:guide orient="horz" pos="3697"/>
        <p:guide orient="horz" pos="136"/>
        <p:guide orient="horz" pos="295"/>
        <p:guide orient="horz" pos="1111"/>
        <p:guide orient="horz" pos="1156"/>
        <p:guide orient="horz" pos="3946"/>
        <p:guide pos="2676"/>
        <p:guide pos="2766"/>
        <p:guide pos="5306"/>
        <p:guide pos="136"/>
      </p:guideLst>
    </p:cSldViewPr>
  </p:slideViewPr>
  <p:outlineViewPr>
    <p:cViewPr>
      <p:scale>
        <a:sx n="33" d="100"/>
        <a:sy n="33" d="100"/>
      </p:scale>
      <p:origin x="0" y="50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0B4D9-B4F1-4902-A437-68CDC08F8BE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B9E3DFF4-A92B-4E3C-9B8A-1A18AF862869}">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Forschungsfrage</a:t>
          </a:r>
          <a:endParaRPr lang="de-DE" b="1" dirty="0">
            <a:latin typeface="Arial" pitchFamily="34" charset="0"/>
            <a:cs typeface="Arial" pitchFamily="34" charset="0"/>
          </a:endParaRPr>
        </a:p>
      </dgm:t>
    </dgm:pt>
    <dgm:pt modelId="{6968CABF-54E3-419A-9EC0-EBDC4E2E3F69}" type="parTrans" cxnId="{CB1B315D-0488-45A4-BD5B-D33CB87C6CE4}">
      <dgm:prSet/>
      <dgm:spPr/>
      <dgm:t>
        <a:bodyPr/>
        <a:lstStyle/>
        <a:p>
          <a:endParaRPr lang="de-DE"/>
        </a:p>
      </dgm:t>
    </dgm:pt>
    <dgm:pt modelId="{32BF9F12-8E16-49F7-A986-42F2A491BC49}" type="sibTrans" cxnId="{CB1B315D-0488-45A4-BD5B-D33CB87C6CE4}">
      <dgm:prSet>
        <dgm:style>
          <a:lnRef idx="1">
            <a:schemeClr val="accent1"/>
          </a:lnRef>
          <a:fillRef idx="2">
            <a:schemeClr val="accent1"/>
          </a:fillRef>
          <a:effectRef idx="1">
            <a:schemeClr val="accent1"/>
          </a:effectRef>
          <a:fontRef idx="minor">
            <a:schemeClr val="dk1"/>
          </a:fontRef>
        </dgm:style>
      </dgm:prSet>
      <dgm:spPr/>
      <dgm:t>
        <a:bodyPr/>
        <a:lstStyle/>
        <a:p>
          <a:endParaRPr lang="de-DE"/>
        </a:p>
      </dgm:t>
    </dgm:pt>
    <dgm:pt modelId="{11AFDC60-E236-4D01-A903-CB0D96EB2441}">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Datenerhebung</a:t>
          </a:r>
          <a:endParaRPr lang="de-DE" b="1" dirty="0">
            <a:latin typeface="Arial" pitchFamily="34" charset="0"/>
            <a:cs typeface="Arial" pitchFamily="34" charset="0"/>
          </a:endParaRPr>
        </a:p>
      </dgm:t>
    </dgm:pt>
    <dgm:pt modelId="{7BE07F14-342C-4A74-BCCC-D8B29485890D}" type="parTrans" cxnId="{BC2B19FC-7C70-43D4-A6B5-F0A70F585848}">
      <dgm:prSet/>
      <dgm:spPr/>
      <dgm:t>
        <a:bodyPr/>
        <a:lstStyle/>
        <a:p>
          <a:endParaRPr lang="de-DE"/>
        </a:p>
      </dgm:t>
    </dgm:pt>
    <dgm:pt modelId="{77438307-A514-48D7-850D-E695F56A5778}" type="sibTrans" cxnId="{BC2B19FC-7C70-43D4-A6B5-F0A70F585848}">
      <dgm:prSet/>
      <dgm:spPr/>
      <dgm:t>
        <a:bodyPr/>
        <a:lstStyle/>
        <a:p>
          <a:endParaRPr lang="de-DE"/>
        </a:p>
      </dgm:t>
    </dgm:pt>
    <dgm:pt modelId="{F0D20480-7CEA-4595-8076-8EE634FF5216}">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Datenspeicherung</a:t>
          </a:r>
          <a:endParaRPr lang="de-DE" b="1" dirty="0">
            <a:latin typeface="Arial" pitchFamily="34" charset="0"/>
            <a:cs typeface="Arial" pitchFamily="34" charset="0"/>
          </a:endParaRPr>
        </a:p>
      </dgm:t>
    </dgm:pt>
    <dgm:pt modelId="{9FBBD35D-C95D-430B-BB7C-FF5D0B9B5129}" type="parTrans" cxnId="{9F057092-3550-4E9B-9EFD-8CE37FBFF64D}">
      <dgm:prSet/>
      <dgm:spPr/>
      <dgm:t>
        <a:bodyPr/>
        <a:lstStyle/>
        <a:p>
          <a:endParaRPr lang="de-DE"/>
        </a:p>
      </dgm:t>
    </dgm:pt>
    <dgm:pt modelId="{82AD139E-20E9-42B5-81F3-68A9917508C7}" type="sibTrans" cxnId="{9F057092-3550-4E9B-9EFD-8CE37FBFF64D}">
      <dgm:prSet/>
      <dgm:spPr/>
      <dgm:t>
        <a:bodyPr/>
        <a:lstStyle/>
        <a:p>
          <a:endParaRPr lang="de-DE"/>
        </a:p>
      </dgm:t>
    </dgm:pt>
    <dgm:pt modelId="{722DA5C9-BC3A-4C48-86A7-3AC4FDEC3F08}">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Datenverarbeitung</a:t>
          </a:r>
          <a:endParaRPr lang="de-DE" b="1" dirty="0">
            <a:latin typeface="Arial" pitchFamily="34" charset="0"/>
            <a:cs typeface="Arial" pitchFamily="34" charset="0"/>
          </a:endParaRPr>
        </a:p>
      </dgm:t>
    </dgm:pt>
    <dgm:pt modelId="{966BFC73-9C59-4A92-B91F-D7B246A794CA}" type="parTrans" cxnId="{302B72CF-905A-4005-8929-60DC4650AA8F}">
      <dgm:prSet/>
      <dgm:spPr/>
      <dgm:t>
        <a:bodyPr/>
        <a:lstStyle/>
        <a:p>
          <a:endParaRPr lang="de-DE"/>
        </a:p>
      </dgm:t>
    </dgm:pt>
    <dgm:pt modelId="{A5973B77-9B24-491D-A02D-A3B6A68B4330}" type="sibTrans" cxnId="{302B72CF-905A-4005-8929-60DC4650AA8F}">
      <dgm:prSet/>
      <dgm:spPr/>
      <dgm:t>
        <a:bodyPr/>
        <a:lstStyle/>
        <a:p>
          <a:endParaRPr lang="de-DE"/>
        </a:p>
      </dgm:t>
    </dgm:pt>
    <dgm:pt modelId="{AD40EA41-61C3-4260-8DBD-55081E3D3BEE}">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Veröffentlichung &amp; Austausch </a:t>
          </a:r>
          <a:endParaRPr lang="de-DE" b="1" dirty="0">
            <a:latin typeface="Arial" pitchFamily="34" charset="0"/>
            <a:cs typeface="Arial" pitchFamily="34" charset="0"/>
          </a:endParaRPr>
        </a:p>
      </dgm:t>
    </dgm:pt>
    <dgm:pt modelId="{749C74AB-10E6-4EA5-9A16-286391178BBE}" type="parTrans" cxnId="{192524BD-2526-4538-8F09-4601F877195F}">
      <dgm:prSet/>
      <dgm:spPr/>
      <dgm:t>
        <a:bodyPr/>
        <a:lstStyle/>
        <a:p>
          <a:endParaRPr lang="de-DE"/>
        </a:p>
      </dgm:t>
    </dgm:pt>
    <dgm:pt modelId="{9B5F2A8A-39A0-4F7A-88A9-4A3613E6DE5E}" type="sibTrans" cxnId="{192524BD-2526-4538-8F09-4601F877195F}">
      <dgm:prSet/>
      <dgm:spPr/>
      <dgm:t>
        <a:bodyPr/>
        <a:lstStyle/>
        <a:p>
          <a:endParaRPr lang="de-DE"/>
        </a:p>
      </dgm:t>
    </dgm:pt>
    <dgm:pt modelId="{CAF8AE08-8154-44F7-877D-54335B45D15D}" type="pres">
      <dgm:prSet presAssocID="{D600B4D9-B4F1-4902-A437-68CDC08F8BE0}" presName="Name0" presStyleCnt="0">
        <dgm:presLayoutVars>
          <dgm:dir/>
          <dgm:resizeHandles val="exact"/>
        </dgm:presLayoutVars>
      </dgm:prSet>
      <dgm:spPr/>
      <dgm:t>
        <a:bodyPr/>
        <a:lstStyle/>
        <a:p>
          <a:endParaRPr lang="de-DE"/>
        </a:p>
      </dgm:t>
    </dgm:pt>
    <dgm:pt modelId="{A631C154-8F9D-4DE2-996C-37D66CD611DD}" type="pres">
      <dgm:prSet presAssocID="{D600B4D9-B4F1-4902-A437-68CDC08F8BE0}" presName="cycle" presStyleCnt="0"/>
      <dgm:spPr/>
    </dgm:pt>
    <dgm:pt modelId="{FAE2C0D8-3396-443D-9481-230C505A11B3}" type="pres">
      <dgm:prSet presAssocID="{B9E3DFF4-A92B-4E3C-9B8A-1A18AF862869}" presName="nodeFirstNode" presStyleLbl="node1" presStyleIdx="0" presStyleCnt="5" custScaleX="112821" custScaleY="70252" custRadScaleRad="100000" custRadScaleInc="-259">
        <dgm:presLayoutVars>
          <dgm:bulletEnabled val="1"/>
        </dgm:presLayoutVars>
      </dgm:prSet>
      <dgm:spPr/>
      <dgm:t>
        <a:bodyPr/>
        <a:lstStyle/>
        <a:p>
          <a:endParaRPr lang="de-DE"/>
        </a:p>
      </dgm:t>
    </dgm:pt>
    <dgm:pt modelId="{59AA0376-33D0-46E9-B4C5-B992426A90BD}" type="pres">
      <dgm:prSet presAssocID="{32BF9F12-8E16-49F7-A986-42F2A491BC49}" presName="sibTransFirstNode" presStyleLbl="bgShp" presStyleIdx="0" presStyleCnt="1" custAng="0" custLinFactNeighborX="1166" custLinFactNeighborY="2487" custRadScaleRad="113942" custRadScaleInc="-2147483648"/>
      <dgm:spPr/>
      <dgm:t>
        <a:bodyPr/>
        <a:lstStyle/>
        <a:p>
          <a:endParaRPr lang="de-DE"/>
        </a:p>
      </dgm:t>
    </dgm:pt>
    <dgm:pt modelId="{E76669C4-E85B-469E-8C4A-9FEF7F55F661}" type="pres">
      <dgm:prSet presAssocID="{11AFDC60-E236-4D01-A903-CB0D96EB2441}" presName="nodeFollowingNodes" presStyleLbl="node1" presStyleIdx="1" presStyleCnt="5" custScaleY="57876" custRadScaleRad="99745" custRadScaleInc="2635">
        <dgm:presLayoutVars>
          <dgm:bulletEnabled val="1"/>
        </dgm:presLayoutVars>
      </dgm:prSet>
      <dgm:spPr/>
      <dgm:t>
        <a:bodyPr/>
        <a:lstStyle/>
        <a:p>
          <a:endParaRPr lang="de-DE"/>
        </a:p>
      </dgm:t>
    </dgm:pt>
    <dgm:pt modelId="{7257216F-3A42-4CA2-84B8-752068280B2D}" type="pres">
      <dgm:prSet presAssocID="{F0D20480-7CEA-4595-8076-8EE634FF5216}" presName="nodeFollowingNodes" presStyleLbl="node1" presStyleIdx="2" presStyleCnt="5" custScaleY="57876">
        <dgm:presLayoutVars>
          <dgm:bulletEnabled val="1"/>
        </dgm:presLayoutVars>
      </dgm:prSet>
      <dgm:spPr/>
      <dgm:t>
        <a:bodyPr/>
        <a:lstStyle/>
        <a:p>
          <a:endParaRPr lang="de-DE"/>
        </a:p>
      </dgm:t>
    </dgm:pt>
    <dgm:pt modelId="{D8208489-6BE7-4190-8BFD-1B1E89D0AFA0}" type="pres">
      <dgm:prSet presAssocID="{722DA5C9-BC3A-4C48-86A7-3AC4FDEC3F08}" presName="nodeFollowingNodes" presStyleLbl="node1" presStyleIdx="3" presStyleCnt="5" custScaleY="57876">
        <dgm:presLayoutVars>
          <dgm:bulletEnabled val="1"/>
        </dgm:presLayoutVars>
      </dgm:prSet>
      <dgm:spPr/>
      <dgm:t>
        <a:bodyPr/>
        <a:lstStyle/>
        <a:p>
          <a:endParaRPr lang="de-DE"/>
        </a:p>
      </dgm:t>
    </dgm:pt>
    <dgm:pt modelId="{5428268A-33FE-4850-B811-51FA1719D3BE}" type="pres">
      <dgm:prSet presAssocID="{AD40EA41-61C3-4260-8DBD-55081E3D3BEE}" presName="nodeFollowingNodes" presStyleLbl="node1" presStyleIdx="4" presStyleCnt="5" custScaleY="57876">
        <dgm:presLayoutVars>
          <dgm:bulletEnabled val="1"/>
        </dgm:presLayoutVars>
      </dgm:prSet>
      <dgm:spPr/>
      <dgm:t>
        <a:bodyPr/>
        <a:lstStyle/>
        <a:p>
          <a:endParaRPr lang="de-DE"/>
        </a:p>
      </dgm:t>
    </dgm:pt>
  </dgm:ptLst>
  <dgm:cxnLst>
    <dgm:cxn modelId="{9F057092-3550-4E9B-9EFD-8CE37FBFF64D}" srcId="{D600B4D9-B4F1-4902-A437-68CDC08F8BE0}" destId="{F0D20480-7CEA-4595-8076-8EE634FF5216}" srcOrd="2" destOrd="0" parTransId="{9FBBD35D-C95D-430B-BB7C-FF5D0B9B5129}" sibTransId="{82AD139E-20E9-42B5-81F3-68A9917508C7}"/>
    <dgm:cxn modelId="{35FEFB06-64B0-4A98-9809-FE025044985F}" type="presOf" srcId="{11AFDC60-E236-4D01-A903-CB0D96EB2441}" destId="{E76669C4-E85B-469E-8C4A-9FEF7F55F661}" srcOrd="0" destOrd="0" presId="urn:microsoft.com/office/officeart/2005/8/layout/cycle3"/>
    <dgm:cxn modelId="{9F761D60-F5B7-4E13-A414-ED154053F900}" type="presOf" srcId="{F0D20480-7CEA-4595-8076-8EE634FF5216}" destId="{7257216F-3A42-4CA2-84B8-752068280B2D}" srcOrd="0" destOrd="0" presId="urn:microsoft.com/office/officeart/2005/8/layout/cycle3"/>
    <dgm:cxn modelId="{36C5733B-8106-412E-8A31-8A880B9713BD}" type="presOf" srcId="{722DA5C9-BC3A-4C48-86A7-3AC4FDEC3F08}" destId="{D8208489-6BE7-4190-8BFD-1B1E89D0AFA0}" srcOrd="0" destOrd="0" presId="urn:microsoft.com/office/officeart/2005/8/layout/cycle3"/>
    <dgm:cxn modelId="{FC3253EE-1A6B-4AC6-90F7-4A439BD1DDF5}" type="presOf" srcId="{B9E3DFF4-A92B-4E3C-9B8A-1A18AF862869}" destId="{FAE2C0D8-3396-443D-9481-230C505A11B3}" srcOrd="0" destOrd="0" presId="urn:microsoft.com/office/officeart/2005/8/layout/cycle3"/>
    <dgm:cxn modelId="{867E707E-1095-44CC-A1C4-336B6CBB18E6}" type="presOf" srcId="{D600B4D9-B4F1-4902-A437-68CDC08F8BE0}" destId="{CAF8AE08-8154-44F7-877D-54335B45D15D}" srcOrd="0" destOrd="0" presId="urn:microsoft.com/office/officeart/2005/8/layout/cycle3"/>
    <dgm:cxn modelId="{192524BD-2526-4538-8F09-4601F877195F}" srcId="{D600B4D9-B4F1-4902-A437-68CDC08F8BE0}" destId="{AD40EA41-61C3-4260-8DBD-55081E3D3BEE}" srcOrd="4" destOrd="0" parTransId="{749C74AB-10E6-4EA5-9A16-286391178BBE}" sibTransId="{9B5F2A8A-39A0-4F7A-88A9-4A3613E6DE5E}"/>
    <dgm:cxn modelId="{302B72CF-905A-4005-8929-60DC4650AA8F}" srcId="{D600B4D9-B4F1-4902-A437-68CDC08F8BE0}" destId="{722DA5C9-BC3A-4C48-86A7-3AC4FDEC3F08}" srcOrd="3" destOrd="0" parTransId="{966BFC73-9C59-4A92-B91F-D7B246A794CA}" sibTransId="{A5973B77-9B24-491D-A02D-A3B6A68B4330}"/>
    <dgm:cxn modelId="{56441306-5BF5-4930-ADAB-1E5FFA129950}" type="presOf" srcId="{AD40EA41-61C3-4260-8DBD-55081E3D3BEE}" destId="{5428268A-33FE-4850-B811-51FA1719D3BE}" srcOrd="0" destOrd="0" presId="urn:microsoft.com/office/officeart/2005/8/layout/cycle3"/>
    <dgm:cxn modelId="{CB1B315D-0488-45A4-BD5B-D33CB87C6CE4}" srcId="{D600B4D9-B4F1-4902-A437-68CDC08F8BE0}" destId="{B9E3DFF4-A92B-4E3C-9B8A-1A18AF862869}" srcOrd="0" destOrd="0" parTransId="{6968CABF-54E3-419A-9EC0-EBDC4E2E3F69}" sibTransId="{32BF9F12-8E16-49F7-A986-42F2A491BC49}"/>
    <dgm:cxn modelId="{BC2B19FC-7C70-43D4-A6B5-F0A70F585848}" srcId="{D600B4D9-B4F1-4902-A437-68CDC08F8BE0}" destId="{11AFDC60-E236-4D01-A903-CB0D96EB2441}" srcOrd="1" destOrd="0" parTransId="{7BE07F14-342C-4A74-BCCC-D8B29485890D}" sibTransId="{77438307-A514-48D7-850D-E695F56A5778}"/>
    <dgm:cxn modelId="{E0DBC48F-3D56-411E-B4B1-D0FBEEB328DA}" type="presOf" srcId="{32BF9F12-8E16-49F7-A986-42F2A491BC49}" destId="{59AA0376-33D0-46E9-B4C5-B992426A90BD}" srcOrd="0" destOrd="0" presId="urn:microsoft.com/office/officeart/2005/8/layout/cycle3"/>
    <dgm:cxn modelId="{AF14A78B-CE96-4DE1-8CE9-2EFF13DD7845}" type="presParOf" srcId="{CAF8AE08-8154-44F7-877D-54335B45D15D}" destId="{A631C154-8F9D-4DE2-996C-37D66CD611DD}" srcOrd="0" destOrd="0" presId="urn:microsoft.com/office/officeart/2005/8/layout/cycle3"/>
    <dgm:cxn modelId="{EA3205A8-DB1C-4197-96D7-4EF8698067E5}" type="presParOf" srcId="{A631C154-8F9D-4DE2-996C-37D66CD611DD}" destId="{FAE2C0D8-3396-443D-9481-230C505A11B3}" srcOrd="0" destOrd="0" presId="urn:microsoft.com/office/officeart/2005/8/layout/cycle3"/>
    <dgm:cxn modelId="{35C2276B-5D61-497E-979E-4ABF119FC719}" type="presParOf" srcId="{A631C154-8F9D-4DE2-996C-37D66CD611DD}" destId="{59AA0376-33D0-46E9-B4C5-B992426A90BD}" srcOrd="1" destOrd="0" presId="urn:microsoft.com/office/officeart/2005/8/layout/cycle3"/>
    <dgm:cxn modelId="{7C2CE2B3-853B-496B-83F5-105431F9FFD2}" type="presParOf" srcId="{A631C154-8F9D-4DE2-996C-37D66CD611DD}" destId="{E76669C4-E85B-469E-8C4A-9FEF7F55F661}" srcOrd="2" destOrd="0" presId="urn:microsoft.com/office/officeart/2005/8/layout/cycle3"/>
    <dgm:cxn modelId="{0DEA54AC-F1A2-4BCD-B26F-298489C08B6C}" type="presParOf" srcId="{A631C154-8F9D-4DE2-996C-37D66CD611DD}" destId="{7257216F-3A42-4CA2-84B8-752068280B2D}" srcOrd="3" destOrd="0" presId="urn:microsoft.com/office/officeart/2005/8/layout/cycle3"/>
    <dgm:cxn modelId="{08F0603A-834E-4D07-9E29-E5A96F2A106A}" type="presParOf" srcId="{A631C154-8F9D-4DE2-996C-37D66CD611DD}" destId="{D8208489-6BE7-4190-8BFD-1B1E89D0AFA0}" srcOrd="4" destOrd="0" presId="urn:microsoft.com/office/officeart/2005/8/layout/cycle3"/>
    <dgm:cxn modelId="{7B9E98DB-FC23-41E0-AF22-871134B46184}" type="presParOf" srcId="{A631C154-8F9D-4DE2-996C-37D66CD611DD}" destId="{5428268A-33FE-4850-B811-51FA1719D3B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0B4D9-B4F1-4902-A437-68CDC08F8BE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B9E3DFF4-A92B-4E3C-9B8A-1A18AF862869}">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Forschungsfrage</a:t>
          </a:r>
          <a:endParaRPr lang="de-DE" b="1" dirty="0">
            <a:latin typeface="Arial" pitchFamily="34" charset="0"/>
            <a:cs typeface="Arial" pitchFamily="34" charset="0"/>
          </a:endParaRPr>
        </a:p>
      </dgm:t>
    </dgm:pt>
    <dgm:pt modelId="{6968CABF-54E3-419A-9EC0-EBDC4E2E3F69}" type="parTrans" cxnId="{CB1B315D-0488-45A4-BD5B-D33CB87C6CE4}">
      <dgm:prSet/>
      <dgm:spPr/>
      <dgm:t>
        <a:bodyPr/>
        <a:lstStyle/>
        <a:p>
          <a:endParaRPr lang="de-DE"/>
        </a:p>
      </dgm:t>
    </dgm:pt>
    <dgm:pt modelId="{32BF9F12-8E16-49F7-A986-42F2A491BC49}" type="sibTrans" cxnId="{CB1B315D-0488-45A4-BD5B-D33CB87C6CE4}">
      <dgm:prSet>
        <dgm:style>
          <a:lnRef idx="1">
            <a:schemeClr val="accent1"/>
          </a:lnRef>
          <a:fillRef idx="2">
            <a:schemeClr val="accent1"/>
          </a:fillRef>
          <a:effectRef idx="1">
            <a:schemeClr val="accent1"/>
          </a:effectRef>
          <a:fontRef idx="minor">
            <a:schemeClr val="dk1"/>
          </a:fontRef>
        </dgm:style>
      </dgm:prSet>
      <dgm:spPr/>
      <dgm:t>
        <a:bodyPr/>
        <a:lstStyle/>
        <a:p>
          <a:endParaRPr lang="de-DE"/>
        </a:p>
      </dgm:t>
    </dgm:pt>
    <dgm:pt modelId="{11AFDC60-E236-4D01-A903-CB0D96EB2441}">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Datenerhebung</a:t>
          </a:r>
          <a:endParaRPr lang="de-DE" b="1" dirty="0">
            <a:latin typeface="Arial" pitchFamily="34" charset="0"/>
            <a:cs typeface="Arial" pitchFamily="34" charset="0"/>
          </a:endParaRPr>
        </a:p>
      </dgm:t>
    </dgm:pt>
    <dgm:pt modelId="{7BE07F14-342C-4A74-BCCC-D8B29485890D}" type="parTrans" cxnId="{BC2B19FC-7C70-43D4-A6B5-F0A70F585848}">
      <dgm:prSet/>
      <dgm:spPr/>
      <dgm:t>
        <a:bodyPr/>
        <a:lstStyle/>
        <a:p>
          <a:endParaRPr lang="de-DE"/>
        </a:p>
      </dgm:t>
    </dgm:pt>
    <dgm:pt modelId="{77438307-A514-48D7-850D-E695F56A5778}" type="sibTrans" cxnId="{BC2B19FC-7C70-43D4-A6B5-F0A70F585848}">
      <dgm:prSet/>
      <dgm:spPr/>
      <dgm:t>
        <a:bodyPr/>
        <a:lstStyle/>
        <a:p>
          <a:endParaRPr lang="de-DE"/>
        </a:p>
      </dgm:t>
    </dgm:pt>
    <dgm:pt modelId="{F0D20480-7CEA-4595-8076-8EE634FF5216}">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Datenspeicherung</a:t>
          </a:r>
          <a:endParaRPr lang="de-DE" b="1" dirty="0">
            <a:latin typeface="Arial" pitchFamily="34" charset="0"/>
            <a:cs typeface="Arial" pitchFamily="34" charset="0"/>
          </a:endParaRPr>
        </a:p>
      </dgm:t>
    </dgm:pt>
    <dgm:pt modelId="{9FBBD35D-C95D-430B-BB7C-FF5D0B9B5129}" type="parTrans" cxnId="{9F057092-3550-4E9B-9EFD-8CE37FBFF64D}">
      <dgm:prSet/>
      <dgm:spPr/>
      <dgm:t>
        <a:bodyPr/>
        <a:lstStyle/>
        <a:p>
          <a:endParaRPr lang="de-DE"/>
        </a:p>
      </dgm:t>
    </dgm:pt>
    <dgm:pt modelId="{82AD139E-20E9-42B5-81F3-68A9917508C7}" type="sibTrans" cxnId="{9F057092-3550-4E9B-9EFD-8CE37FBFF64D}">
      <dgm:prSet/>
      <dgm:spPr/>
      <dgm:t>
        <a:bodyPr/>
        <a:lstStyle/>
        <a:p>
          <a:endParaRPr lang="de-DE"/>
        </a:p>
      </dgm:t>
    </dgm:pt>
    <dgm:pt modelId="{722DA5C9-BC3A-4C48-86A7-3AC4FDEC3F08}">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Datenverarbeitung</a:t>
          </a:r>
          <a:endParaRPr lang="de-DE" b="1" dirty="0">
            <a:latin typeface="Arial" pitchFamily="34" charset="0"/>
            <a:cs typeface="Arial" pitchFamily="34" charset="0"/>
          </a:endParaRPr>
        </a:p>
      </dgm:t>
    </dgm:pt>
    <dgm:pt modelId="{966BFC73-9C59-4A92-B91F-D7B246A794CA}" type="parTrans" cxnId="{302B72CF-905A-4005-8929-60DC4650AA8F}">
      <dgm:prSet/>
      <dgm:spPr/>
      <dgm:t>
        <a:bodyPr/>
        <a:lstStyle/>
        <a:p>
          <a:endParaRPr lang="de-DE"/>
        </a:p>
      </dgm:t>
    </dgm:pt>
    <dgm:pt modelId="{A5973B77-9B24-491D-A02D-A3B6A68B4330}" type="sibTrans" cxnId="{302B72CF-905A-4005-8929-60DC4650AA8F}">
      <dgm:prSet/>
      <dgm:spPr/>
      <dgm:t>
        <a:bodyPr/>
        <a:lstStyle/>
        <a:p>
          <a:endParaRPr lang="de-DE"/>
        </a:p>
      </dgm:t>
    </dgm:pt>
    <dgm:pt modelId="{AD40EA41-61C3-4260-8DBD-55081E3D3BEE}">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Veröffentlichung &amp; Austausch </a:t>
          </a:r>
          <a:endParaRPr lang="de-DE" b="1" dirty="0">
            <a:latin typeface="Arial" pitchFamily="34" charset="0"/>
            <a:cs typeface="Arial" pitchFamily="34" charset="0"/>
          </a:endParaRPr>
        </a:p>
      </dgm:t>
    </dgm:pt>
    <dgm:pt modelId="{749C74AB-10E6-4EA5-9A16-286391178BBE}" type="parTrans" cxnId="{192524BD-2526-4538-8F09-4601F877195F}">
      <dgm:prSet/>
      <dgm:spPr/>
      <dgm:t>
        <a:bodyPr/>
        <a:lstStyle/>
        <a:p>
          <a:endParaRPr lang="de-DE"/>
        </a:p>
      </dgm:t>
    </dgm:pt>
    <dgm:pt modelId="{9B5F2A8A-39A0-4F7A-88A9-4A3613E6DE5E}" type="sibTrans" cxnId="{192524BD-2526-4538-8F09-4601F877195F}">
      <dgm:prSet/>
      <dgm:spPr/>
      <dgm:t>
        <a:bodyPr/>
        <a:lstStyle/>
        <a:p>
          <a:endParaRPr lang="de-DE"/>
        </a:p>
      </dgm:t>
    </dgm:pt>
    <dgm:pt modelId="{CAF8AE08-8154-44F7-877D-54335B45D15D}" type="pres">
      <dgm:prSet presAssocID="{D600B4D9-B4F1-4902-A437-68CDC08F8BE0}" presName="Name0" presStyleCnt="0">
        <dgm:presLayoutVars>
          <dgm:dir/>
          <dgm:resizeHandles val="exact"/>
        </dgm:presLayoutVars>
      </dgm:prSet>
      <dgm:spPr/>
      <dgm:t>
        <a:bodyPr/>
        <a:lstStyle/>
        <a:p>
          <a:endParaRPr lang="de-DE"/>
        </a:p>
      </dgm:t>
    </dgm:pt>
    <dgm:pt modelId="{A631C154-8F9D-4DE2-996C-37D66CD611DD}" type="pres">
      <dgm:prSet presAssocID="{D600B4D9-B4F1-4902-A437-68CDC08F8BE0}" presName="cycle" presStyleCnt="0"/>
      <dgm:spPr/>
    </dgm:pt>
    <dgm:pt modelId="{FAE2C0D8-3396-443D-9481-230C505A11B3}" type="pres">
      <dgm:prSet presAssocID="{B9E3DFF4-A92B-4E3C-9B8A-1A18AF862869}" presName="nodeFirstNode" presStyleLbl="node1" presStyleIdx="0" presStyleCnt="5" custScaleX="112821" custScaleY="70252" custRadScaleRad="100000" custRadScaleInc="-259">
        <dgm:presLayoutVars>
          <dgm:bulletEnabled val="1"/>
        </dgm:presLayoutVars>
      </dgm:prSet>
      <dgm:spPr/>
      <dgm:t>
        <a:bodyPr/>
        <a:lstStyle/>
        <a:p>
          <a:endParaRPr lang="de-DE"/>
        </a:p>
      </dgm:t>
    </dgm:pt>
    <dgm:pt modelId="{59AA0376-33D0-46E9-B4C5-B992426A90BD}" type="pres">
      <dgm:prSet presAssocID="{32BF9F12-8E16-49F7-A986-42F2A491BC49}" presName="sibTransFirstNode" presStyleLbl="bgShp" presStyleIdx="0" presStyleCnt="1" custAng="0" custLinFactNeighborX="1166" custLinFactNeighborY="2487" custRadScaleRad="113942" custRadScaleInc="-2147483648"/>
      <dgm:spPr/>
      <dgm:t>
        <a:bodyPr/>
        <a:lstStyle/>
        <a:p>
          <a:endParaRPr lang="de-DE"/>
        </a:p>
      </dgm:t>
    </dgm:pt>
    <dgm:pt modelId="{E76669C4-E85B-469E-8C4A-9FEF7F55F661}" type="pres">
      <dgm:prSet presAssocID="{11AFDC60-E236-4D01-A903-CB0D96EB2441}" presName="nodeFollowingNodes" presStyleLbl="node1" presStyleIdx="1" presStyleCnt="5" custScaleY="57876" custRadScaleRad="99745" custRadScaleInc="2635">
        <dgm:presLayoutVars>
          <dgm:bulletEnabled val="1"/>
        </dgm:presLayoutVars>
      </dgm:prSet>
      <dgm:spPr/>
      <dgm:t>
        <a:bodyPr/>
        <a:lstStyle/>
        <a:p>
          <a:endParaRPr lang="de-DE"/>
        </a:p>
      </dgm:t>
    </dgm:pt>
    <dgm:pt modelId="{7257216F-3A42-4CA2-84B8-752068280B2D}" type="pres">
      <dgm:prSet presAssocID="{F0D20480-7CEA-4595-8076-8EE634FF5216}" presName="nodeFollowingNodes" presStyleLbl="node1" presStyleIdx="2" presStyleCnt="5" custScaleY="57876">
        <dgm:presLayoutVars>
          <dgm:bulletEnabled val="1"/>
        </dgm:presLayoutVars>
      </dgm:prSet>
      <dgm:spPr/>
      <dgm:t>
        <a:bodyPr/>
        <a:lstStyle/>
        <a:p>
          <a:endParaRPr lang="de-DE"/>
        </a:p>
      </dgm:t>
    </dgm:pt>
    <dgm:pt modelId="{D8208489-6BE7-4190-8BFD-1B1E89D0AFA0}" type="pres">
      <dgm:prSet presAssocID="{722DA5C9-BC3A-4C48-86A7-3AC4FDEC3F08}" presName="nodeFollowingNodes" presStyleLbl="node1" presStyleIdx="3" presStyleCnt="5" custScaleY="57876">
        <dgm:presLayoutVars>
          <dgm:bulletEnabled val="1"/>
        </dgm:presLayoutVars>
      </dgm:prSet>
      <dgm:spPr/>
      <dgm:t>
        <a:bodyPr/>
        <a:lstStyle/>
        <a:p>
          <a:endParaRPr lang="de-DE"/>
        </a:p>
      </dgm:t>
    </dgm:pt>
    <dgm:pt modelId="{5428268A-33FE-4850-B811-51FA1719D3BE}" type="pres">
      <dgm:prSet presAssocID="{AD40EA41-61C3-4260-8DBD-55081E3D3BEE}" presName="nodeFollowingNodes" presStyleLbl="node1" presStyleIdx="4" presStyleCnt="5" custScaleY="57876">
        <dgm:presLayoutVars>
          <dgm:bulletEnabled val="1"/>
        </dgm:presLayoutVars>
      </dgm:prSet>
      <dgm:spPr/>
      <dgm:t>
        <a:bodyPr/>
        <a:lstStyle/>
        <a:p>
          <a:endParaRPr lang="de-DE"/>
        </a:p>
      </dgm:t>
    </dgm:pt>
  </dgm:ptLst>
  <dgm:cxnLst>
    <dgm:cxn modelId="{9F057092-3550-4E9B-9EFD-8CE37FBFF64D}" srcId="{D600B4D9-B4F1-4902-A437-68CDC08F8BE0}" destId="{F0D20480-7CEA-4595-8076-8EE634FF5216}" srcOrd="2" destOrd="0" parTransId="{9FBBD35D-C95D-430B-BB7C-FF5D0B9B5129}" sibTransId="{82AD139E-20E9-42B5-81F3-68A9917508C7}"/>
    <dgm:cxn modelId="{9D81604C-44A8-44C3-B8FA-77109496E15C}" type="presOf" srcId="{D600B4D9-B4F1-4902-A437-68CDC08F8BE0}" destId="{CAF8AE08-8154-44F7-877D-54335B45D15D}" srcOrd="0" destOrd="0" presId="urn:microsoft.com/office/officeart/2005/8/layout/cycle3"/>
    <dgm:cxn modelId="{1684781C-3362-49F5-91CB-D79C034F8DBA}" type="presOf" srcId="{11AFDC60-E236-4D01-A903-CB0D96EB2441}" destId="{E76669C4-E85B-469E-8C4A-9FEF7F55F661}" srcOrd="0" destOrd="0" presId="urn:microsoft.com/office/officeart/2005/8/layout/cycle3"/>
    <dgm:cxn modelId="{FD5EA15C-4D71-4E32-9EE8-CDF0C43D65A4}" type="presOf" srcId="{B9E3DFF4-A92B-4E3C-9B8A-1A18AF862869}" destId="{FAE2C0D8-3396-443D-9481-230C505A11B3}" srcOrd="0" destOrd="0" presId="urn:microsoft.com/office/officeart/2005/8/layout/cycle3"/>
    <dgm:cxn modelId="{85D95DE5-32DE-4174-BB68-53A37FA5968C}" type="presOf" srcId="{722DA5C9-BC3A-4C48-86A7-3AC4FDEC3F08}" destId="{D8208489-6BE7-4190-8BFD-1B1E89D0AFA0}" srcOrd="0" destOrd="0" presId="urn:microsoft.com/office/officeart/2005/8/layout/cycle3"/>
    <dgm:cxn modelId="{192524BD-2526-4538-8F09-4601F877195F}" srcId="{D600B4D9-B4F1-4902-A437-68CDC08F8BE0}" destId="{AD40EA41-61C3-4260-8DBD-55081E3D3BEE}" srcOrd="4" destOrd="0" parTransId="{749C74AB-10E6-4EA5-9A16-286391178BBE}" sibTransId="{9B5F2A8A-39A0-4F7A-88A9-4A3613E6DE5E}"/>
    <dgm:cxn modelId="{368E627E-2FF3-482C-96C3-FAEAC6425331}" type="presOf" srcId="{F0D20480-7CEA-4595-8076-8EE634FF5216}" destId="{7257216F-3A42-4CA2-84B8-752068280B2D}" srcOrd="0" destOrd="0" presId="urn:microsoft.com/office/officeart/2005/8/layout/cycle3"/>
    <dgm:cxn modelId="{302B72CF-905A-4005-8929-60DC4650AA8F}" srcId="{D600B4D9-B4F1-4902-A437-68CDC08F8BE0}" destId="{722DA5C9-BC3A-4C48-86A7-3AC4FDEC3F08}" srcOrd="3" destOrd="0" parTransId="{966BFC73-9C59-4A92-B91F-D7B246A794CA}" sibTransId="{A5973B77-9B24-491D-A02D-A3B6A68B4330}"/>
    <dgm:cxn modelId="{32DF1E98-FF53-4AEF-95B9-160ECC0CB2EE}" type="presOf" srcId="{32BF9F12-8E16-49F7-A986-42F2A491BC49}" destId="{59AA0376-33D0-46E9-B4C5-B992426A90BD}" srcOrd="0" destOrd="0" presId="urn:microsoft.com/office/officeart/2005/8/layout/cycle3"/>
    <dgm:cxn modelId="{CB1B315D-0488-45A4-BD5B-D33CB87C6CE4}" srcId="{D600B4D9-B4F1-4902-A437-68CDC08F8BE0}" destId="{B9E3DFF4-A92B-4E3C-9B8A-1A18AF862869}" srcOrd="0" destOrd="0" parTransId="{6968CABF-54E3-419A-9EC0-EBDC4E2E3F69}" sibTransId="{32BF9F12-8E16-49F7-A986-42F2A491BC49}"/>
    <dgm:cxn modelId="{8387DB9F-45AC-47A2-8796-8787DACC2BD3}" type="presOf" srcId="{AD40EA41-61C3-4260-8DBD-55081E3D3BEE}" destId="{5428268A-33FE-4850-B811-51FA1719D3BE}" srcOrd="0" destOrd="0" presId="urn:microsoft.com/office/officeart/2005/8/layout/cycle3"/>
    <dgm:cxn modelId="{BC2B19FC-7C70-43D4-A6B5-F0A70F585848}" srcId="{D600B4D9-B4F1-4902-A437-68CDC08F8BE0}" destId="{11AFDC60-E236-4D01-A903-CB0D96EB2441}" srcOrd="1" destOrd="0" parTransId="{7BE07F14-342C-4A74-BCCC-D8B29485890D}" sibTransId="{77438307-A514-48D7-850D-E695F56A5778}"/>
    <dgm:cxn modelId="{B74F531E-F667-4EF9-808A-9D54039B7CAB}" type="presParOf" srcId="{CAF8AE08-8154-44F7-877D-54335B45D15D}" destId="{A631C154-8F9D-4DE2-996C-37D66CD611DD}" srcOrd="0" destOrd="0" presId="urn:microsoft.com/office/officeart/2005/8/layout/cycle3"/>
    <dgm:cxn modelId="{6A0640E1-A6F2-4DB5-A555-90E55DB616E7}" type="presParOf" srcId="{A631C154-8F9D-4DE2-996C-37D66CD611DD}" destId="{FAE2C0D8-3396-443D-9481-230C505A11B3}" srcOrd="0" destOrd="0" presId="urn:microsoft.com/office/officeart/2005/8/layout/cycle3"/>
    <dgm:cxn modelId="{1BABCD54-69B7-4FCA-9EDD-694ED80CBFCE}" type="presParOf" srcId="{A631C154-8F9D-4DE2-996C-37D66CD611DD}" destId="{59AA0376-33D0-46E9-B4C5-B992426A90BD}" srcOrd="1" destOrd="0" presId="urn:microsoft.com/office/officeart/2005/8/layout/cycle3"/>
    <dgm:cxn modelId="{D7CD2E11-D01A-4705-8968-450AAA137F61}" type="presParOf" srcId="{A631C154-8F9D-4DE2-996C-37D66CD611DD}" destId="{E76669C4-E85B-469E-8C4A-9FEF7F55F661}" srcOrd="2" destOrd="0" presId="urn:microsoft.com/office/officeart/2005/8/layout/cycle3"/>
    <dgm:cxn modelId="{ED07F0A1-873D-45B5-9974-272DA34C8565}" type="presParOf" srcId="{A631C154-8F9D-4DE2-996C-37D66CD611DD}" destId="{7257216F-3A42-4CA2-84B8-752068280B2D}" srcOrd="3" destOrd="0" presId="urn:microsoft.com/office/officeart/2005/8/layout/cycle3"/>
    <dgm:cxn modelId="{EB9A2A47-26EE-40B6-B7C1-2406E833435E}" type="presParOf" srcId="{A631C154-8F9D-4DE2-996C-37D66CD611DD}" destId="{D8208489-6BE7-4190-8BFD-1B1E89D0AFA0}" srcOrd="4" destOrd="0" presId="urn:microsoft.com/office/officeart/2005/8/layout/cycle3"/>
    <dgm:cxn modelId="{A318EDD8-BD02-4C8B-93F9-97776D93019C}" type="presParOf" srcId="{A631C154-8F9D-4DE2-996C-37D66CD611DD}" destId="{5428268A-33FE-4850-B811-51FA1719D3B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0B4D9-B4F1-4902-A437-68CDC08F8BE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B9E3DFF4-A92B-4E3C-9B8A-1A18AF862869}">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Forschungsfrage</a:t>
          </a:r>
          <a:endParaRPr lang="de-DE" b="1" dirty="0">
            <a:latin typeface="Arial" pitchFamily="34" charset="0"/>
            <a:cs typeface="Arial" pitchFamily="34" charset="0"/>
          </a:endParaRPr>
        </a:p>
      </dgm:t>
    </dgm:pt>
    <dgm:pt modelId="{6968CABF-54E3-419A-9EC0-EBDC4E2E3F69}" type="parTrans" cxnId="{CB1B315D-0488-45A4-BD5B-D33CB87C6CE4}">
      <dgm:prSet/>
      <dgm:spPr/>
      <dgm:t>
        <a:bodyPr/>
        <a:lstStyle/>
        <a:p>
          <a:endParaRPr lang="de-DE"/>
        </a:p>
      </dgm:t>
    </dgm:pt>
    <dgm:pt modelId="{32BF9F12-8E16-49F7-A986-42F2A491BC49}" type="sibTrans" cxnId="{CB1B315D-0488-45A4-BD5B-D33CB87C6CE4}">
      <dgm:prSet>
        <dgm:style>
          <a:lnRef idx="1">
            <a:schemeClr val="accent1"/>
          </a:lnRef>
          <a:fillRef idx="2">
            <a:schemeClr val="accent1"/>
          </a:fillRef>
          <a:effectRef idx="1">
            <a:schemeClr val="accent1"/>
          </a:effectRef>
          <a:fontRef idx="minor">
            <a:schemeClr val="dk1"/>
          </a:fontRef>
        </dgm:style>
      </dgm:prSet>
      <dgm:spPr/>
      <dgm:t>
        <a:bodyPr/>
        <a:lstStyle/>
        <a:p>
          <a:endParaRPr lang="de-DE"/>
        </a:p>
      </dgm:t>
    </dgm:pt>
    <dgm:pt modelId="{11AFDC60-E236-4D01-A903-CB0D96EB2441}">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Datenerhebung</a:t>
          </a:r>
          <a:endParaRPr lang="de-DE" b="1" dirty="0">
            <a:latin typeface="Arial" pitchFamily="34" charset="0"/>
            <a:cs typeface="Arial" pitchFamily="34" charset="0"/>
          </a:endParaRPr>
        </a:p>
      </dgm:t>
    </dgm:pt>
    <dgm:pt modelId="{7BE07F14-342C-4A74-BCCC-D8B29485890D}" type="parTrans" cxnId="{BC2B19FC-7C70-43D4-A6B5-F0A70F585848}">
      <dgm:prSet/>
      <dgm:spPr/>
      <dgm:t>
        <a:bodyPr/>
        <a:lstStyle/>
        <a:p>
          <a:endParaRPr lang="de-DE"/>
        </a:p>
      </dgm:t>
    </dgm:pt>
    <dgm:pt modelId="{77438307-A514-48D7-850D-E695F56A5778}" type="sibTrans" cxnId="{BC2B19FC-7C70-43D4-A6B5-F0A70F585848}">
      <dgm:prSet/>
      <dgm:spPr/>
      <dgm:t>
        <a:bodyPr/>
        <a:lstStyle/>
        <a:p>
          <a:endParaRPr lang="de-DE"/>
        </a:p>
      </dgm:t>
    </dgm:pt>
    <dgm:pt modelId="{F0D20480-7CEA-4595-8076-8EE634FF5216}">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Datenspeicherung</a:t>
          </a:r>
          <a:endParaRPr lang="de-DE" b="1" dirty="0">
            <a:latin typeface="Arial" pitchFamily="34" charset="0"/>
            <a:cs typeface="Arial" pitchFamily="34" charset="0"/>
          </a:endParaRPr>
        </a:p>
      </dgm:t>
    </dgm:pt>
    <dgm:pt modelId="{9FBBD35D-C95D-430B-BB7C-FF5D0B9B5129}" type="parTrans" cxnId="{9F057092-3550-4E9B-9EFD-8CE37FBFF64D}">
      <dgm:prSet/>
      <dgm:spPr/>
      <dgm:t>
        <a:bodyPr/>
        <a:lstStyle/>
        <a:p>
          <a:endParaRPr lang="de-DE"/>
        </a:p>
      </dgm:t>
    </dgm:pt>
    <dgm:pt modelId="{82AD139E-20E9-42B5-81F3-68A9917508C7}" type="sibTrans" cxnId="{9F057092-3550-4E9B-9EFD-8CE37FBFF64D}">
      <dgm:prSet/>
      <dgm:spPr/>
      <dgm:t>
        <a:bodyPr/>
        <a:lstStyle/>
        <a:p>
          <a:endParaRPr lang="de-DE"/>
        </a:p>
      </dgm:t>
    </dgm:pt>
    <dgm:pt modelId="{722DA5C9-BC3A-4C48-86A7-3AC4FDEC3F08}">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Datenverarbeitung</a:t>
          </a:r>
          <a:endParaRPr lang="de-DE" b="1" dirty="0">
            <a:latin typeface="Arial" pitchFamily="34" charset="0"/>
            <a:cs typeface="Arial" pitchFamily="34" charset="0"/>
          </a:endParaRPr>
        </a:p>
      </dgm:t>
    </dgm:pt>
    <dgm:pt modelId="{966BFC73-9C59-4A92-B91F-D7B246A794CA}" type="parTrans" cxnId="{302B72CF-905A-4005-8929-60DC4650AA8F}">
      <dgm:prSet/>
      <dgm:spPr/>
      <dgm:t>
        <a:bodyPr/>
        <a:lstStyle/>
        <a:p>
          <a:endParaRPr lang="de-DE"/>
        </a:p>
      </dgm:t>
    </dgm:pt>
    <dgm:pt modelId="{A5973B77-9B24-491D-A02D-A3B6A68B4330}" type="sibTrans" cxnId="{302B72CF-905A-4005-8929-60DC4650AA8F}">
      <dgm:prSet/>
      <dgm:spPr/>
      <dgm:t>
        <a:bodyPr/>
        <a:lstStyle/>
        <a:p>
          <a:endParaRPr lang="de-DE"/>
        </a:p>
      </dgm:t>
    </dgm:pt>
    <dgm:pt modelId="{AD40EA41-61C3-4260-8DBD-55081E3D3BEE}">
      <dgm:prSet phldrT="[Text]">
        <dgm:style>
          <a:lnRef idx="1">
            <a:schemeClr val="accent1"/>
          </a:lnRef>
          <a:fillRef idx="2">
            <a:schemeClr val="accent1"/>
          </a:fillRef>
          <a:effectRef idx="1">
            <a:schemeClr val="accent1"/>
          </a:effectRef>
          <a:fontRef idx="minor">
            <a:schemeClr val="dk1"/>
          </a:fontRef>
        </dgm:style>
      </dgm:prSet>
      <dgm:spPr/>
      <dgm:t>
        <a:bodyPr/>
        <a:lstStyle/>
        <a:p>
          <a:r>
            <a:rPr lang="de-DE" b="1" dirty="0" smtClean="0">
              <a:latin typeface="Arial" pitchFamily="34" charset="0"/>
              <a:cs typeface="Arial" pitchFamily="34" charset="0"/>
            </a:rPr>
            <a:t>Veröffentlichung &amp; Austausch </a:t>
          </a:r>
          <a:endParaRPr lang="de-DE" b="1" dirty="0">
            <a:latin typeface="Arial" pitchFamily="34" charset="0"/>
            <a:cs typeface="Arial" pitchFamily="34" charset="0"/>
          </a:endParaRPr>
        </a:p>
      </dgm:t>
    </dgm:pt>
    <dgm:pt modelId="{749C74AB-10E6-4EA5-9A16-286391178BBE}" type="parTrans" cxnId="{192524BD-2526-4538-8F09-4601F877195F}">
      <dgm:prSet/>
      <dgm:spPr/>
      <dgm:t>
        <a:bodyPr/>
        <a:lstStyle/>
        <a:p>
          <a:endParaRPr lang="de-DE"/>
        </a:p>
      </dgm:t>
    </dgm:pt>
    <dgm:pt modelId="{9B5F2A8A-39A0-4F7A-88A9-4A3613E6DE5E}" type="sibTrans" cxnId="{192524BD-2526-4538-8F09-4601F877195F}">
      <dgm:prSet/>
      <dgm:spPr/>
      <dgm:t>
        <a:bodyPr/>
        <a:lstStyle/>
        <a:p>
          <a:endParaRPr lang="de-DE"/>
        </a:p>
      </dgm:t>
    </dgm:pt>
    <dgm:pt modelId="{CAF8AE08-8154-44F7-877D-54335B45D15D}" type="pres">
      <dgm:prSet presAssocID="{D600B4D9-B4F1-4902-A437-68CDC08F8BE0}" presName="Name0" presStyleCnt="0">
        <dgm:presLayoutVars>
          <dgm:dir/>
          <dgm:resizeHandles val="exact"/>
        </dgm:presLayoutVars>
      </dgm:prSet>
      <dgm:spPr/>
      <dgm:t>
        <a:bodyPr/>
        <a:lstStyle/>
        <a:p>
          <a:endParaRPr lang="de-DE"/>
        </a:p>
      </dgm:t>
    </dgm:pt>
    <dgm:pt modelId="{A631C154-8F9D-4DE2-996C-37D66CD611DD}" type="pres">
      <dgm:prSet presAssocID="{D600B4D9-B4F1-4902-A437-68CDC08F8BE0}" presName="cycle" presStyleCnt="0"/>
      <dgm:spPr/>
    </dgm:pt>
    <dgm:pt modelId="{FAE2C0D8-3396-443D-9481-230C505A11B3}" type="pres">
      <dgm:prSet presAssocID="{B9E3DFF4-A92B-4E3C-9B8A-1A18AF862869}" presName="nodeFirstNode" presStyleLbl="node1" presStyleIdx="0" presStyleCnt="5" custScaleX="112821" custScaleY="70252" custRadScaleRad="100000" custRadScaleInc="-259">
        <dgm:presLayoutVars>
          <dgm:bulletEnabled val="1"/>
        </dgm:presLayoutVars>
      </dgm:prSet>
      <dgm:spPr/>
      <dgm:t>
        <a:bodyPr/>
        <a:lstStyle/>
        <a:p>
          <a:endParaRPr lang="de-DE"/>
        </a:p>
      </dgm:t>
    </dgm:pt>
    <dgm:pt modelId="{59AA0376-33D0-46E9-B4C5-B992426A90BD}" type="pres">
      <dgm:prSet presAssocID="{32BF9F12-8E16-49F7-A986-42F2A491BC49}" presName="sibTransFirstNode" presStyleLbl="bgShp" presStyleIdx="0" presStyleCnt="1" custAng="0" custLinFactNeighborX="1166" custLinFactNeighborY="2487" custRadScaleRad="113942" custRadScaleInc="-2147483648"/>
      <dgm:spPr/>
      <dgm:t>
        <a:bodyPr/>
        <a:lstStyle/>
        <a:p>
          <a:endParaRPr lang="de-DE"/>
        </a:p>
      </dgm:t>
    </dgm:pt>
    <dgm:pt modelId="{E76669C4-E85B-469E-8C4A-9FEF7F55F661}" type="pres">
      <dgm:prSet presAssocID="{11AFDC60-E236-4D01-A903-CB0D96EB2441}" presName="nodeFollowingNodes" presStyleLbl="node1" presStyleIdx="1" presStyleCnt="5" custScaleY="57876" custRadScaleRad="99745" custRadScaleInc="2635">
        <dgm:presLayoutVars>
          <dgm:bulletEnabled val="1"/>
        </dgm:presLayoutVars>
      </dgm:prSet>
      <dgm:spPr/>
      <dgm:t>
        <a:bodyPr/>
        <a:lstStyle/>
        <a:p>
          <a:endParaRPr lang="de-DE"/>
        </a:p>
      </dgm:t>
    </dgm:pt>
    <dgm:pt modelId="{7257216F-3A42-4CA2-84B8-752068280B2D}" type="pres">
      <dgm:prSet presAssocID="{F0D20480-7CEA-4595-8076-8EE634FF5216}" presName="nodeFollowingNodes" presStyleLbl="node1" presStyleIdx="2" presStyleCnt="5" custScaleY="57876">
        <dgm:presLayoutVars>
          <dgm:bulletEnabled val="1"/>
        </dgm:presLayoutVars>
      </dgm:prSet>
      <dgm:spPr/>
      <dgm:t>
        <a:bodyPr/>
        <a:lstStyle/>
        <a:p>
          <a:endParaRPr lang="de-DE"/>
        </a:p>
      </dgm:t>
    </dgm:pt>
    <dgm:pt modelId="{D8208489-6BE7-4190-8BFD-1B1E89D0AFA0}" type="pres">
      <dgm:prSet presAssocID="{722DA5C9-BC3A-4C48-86A7-3AC4FDEC3F08}" presName="nodeFollowingNodes" presStyleLbl="node1" presStyleIdx="3" presStyleCnt="5" custScaleY="57876">
        <dgm:presLayoutVars>
          <dgm:bulletEnabled val="1"/>
        </dgm:presLayoutVars>
      </dgm:prSet>
      <dgm:spPr/>
      <dgm:t>
        <a:bodyPr/>
        <a:lstStyle/>
        <a:p>
          <a:endParaRPr lang="de-DE"/>
        </a:p>
      </dgm:t>
    </dgm:pt>
    <dgm:pt modelId="{5428268A-33FE-4850-B811-51FA1719D3BE}" type="pres">
      <dgm:prSet presAssocID="{AD40EA41-61C3-4260-8DBD-55081E3D3BEE}" presName="nodeFollowingNodes" presStyleLbl="node1" presStyleIdx="4" presStyleCnt="5" custScaleY="57876">
        <dgm:presLayoutVars>
          <dgm:bulletEnabled val="1"/>
        </dgm:presLayoutVars>
      </dgm:prSet>
      <dgm:spPr/>
      <dgm:t>
        <a:bodyPr/>
        <a:lstStyle/>
        <a:p>
          <a:endParaRPr lang="de-DE"/>
        </a:p>
      </dgm:t>
    </dgm:pt>
  </dgm:ptLst>
  <dgm:cxnLst>
    <dgm:cxn modelId="{CB1B315D-0488-45A4-BD5B-D33CB87C6CE4}" srcId="{D600B4D9-B4F1-4902-A437-68CDC08F8BE0}" destId="{B9E3DFF4-A92B-4E3C-9B8A-1A18AF862869}" srcOrd="0" destOrd="0" parTransId="{6968CABF-54E3-419A-9EC0-EBDC4E2E3F69}" sibTransId="{32BF9F12-8E16-49F7-A986-42F2A491BC49}"/>
    <dgm:cxn modelId="{ECD26F9D-1DE5-4852-8BEA-0AE33463D613}" type="presOf" srcId="{32BF9F12-8E16-49F7-A986-42F2A491BC49}" destId="{59AA0376-33D0-46E9-B4C5-B992426A90BD}" srcOrd="0" destOrd="0" presId="urn:microsoft.com/office/officeart/2005/8/layout/cycle3"/>
    <dgm:cxn modelId="{BC2B19FC-7C70-43D4-A6B5-F0A70F585848}" srcId="{D600B4D9-B4F1-4902-A437-68CDC08F8BE0}" destId="{11AFDC60-E236-4D01-A903-CB0D96EB2441}" srcOrd="1" destOrd="0" parTransId="{7BE07F14-342C-4A74-BCCC-D8B29485890D}" sibTransId="{77438307-A514-48D7-850D-E695F56A5778}"/>
    <dgm:cxn modelId="{6EA632E1-8781-4A19-8F59-E436D0808A75}" type="presOf" srcId="{AD40EA41-61C3-4260-8DBD-55081E3D3BEE}" destId="{5428268A-33FE-4850-B811-51FA1719D3BE}" srcOrd="0" destOrd="0" presId="urn:microsoft.com/office/officeart/2005/8/layout/cycle3"/>
    <dgm:cxn modelId="{2C4098AC-0AD0-49DB-82D7-A5DFBC3E4B9C}" type="presOf" srcId="{F0D20480-7CEA-4595-8076-8EE634FF5216}" destId="{7257216F-3A42-4CA2-84B8-752068280B2D}" srcOrd="0" destOrd="0" presId="urn:microsoft.com/office/officeart/2005/8/layout/cycle3"/>
    <dgm:cxn modelId="{782563FC-158C-4577-9E9D-B78DFCCACB7D}" type="presOf" srcId="{D600B4D9-B4F1-4902-A437-68CDC08F8BE0}" destId="{CAF8AE08-8154-44F7-877D-54335B45D15D}" srcOrd="0" destOrd="0" presId="urn:microsoft.com/office/officeart/2005/8/layout/cycle3"/>
    <dgm:cxn modelId="{E927ED1B-F02D-4CBE-9E11-4B8B1FB23260}" type="presOf" srcId="{B9E3DFF4-A92B-4E3C-9B8A-1A18AF862869}" destId="{FAE2C0D8-3396-443D-9481-230C505A11B3}" srcOrd="0" destOrd="0" presId="urn:microsoft.com/office/officeart/2005/8/layout/cycle3"/>
    <dgm:cxn modelId="{192524BD-2526-4538-8F09-4601F877195F}" srcId="{D600B4D9-B4F1-4902-A437-68CDC08F8BE0}" destId="{AD40EA41-61C3-4260-8DBD-55081E3D3BEE}" srcOrd="4" destOrd="0" parTransId="{749C74AB-10E6-4EA5-9A16-286391178BBE}" sibTransId="{9B5F2A8A-39A0-4F7A-88A9-4A3613E6DE5E}"/>
    <dgm:cxn modelId="{EF68695E-E3A5-46D2-8E46-4B269DC2977F}" type="presOf" srcId="{11AFDC60-E236-4D01-A903-CB0D96EB2441}" destId="{E76669C4-E85B-469E-8C4A-9FEF7F55F661}" srcOrd="0" destOrd="0" presId="urn:microsoft.com/office/officeart/2005/8/layout/cycle3"/>
    <dgm:cxn modelId="{302B72CF-905A-4005-8929-60DC4650AA8F}" srcId="{D600B4D9-B4F1-4902-A437-68CDC08F8BE0}" destId="{722DA5C9-BC3A-4C48-86A7-3AC4FDEC3F08}" srcOrd="3" destOrd="0" parTransId="{966BFC73-9C59-4A92-B91F-D7B246A794CA}" sibTransId="{A5973B77-9B24-491D-A02D-A3B6A68B4330}"/>
    <dgm:cxn modelId="{9F057092-3550-4E9B-9EFD-8CE37FBFF64D}" srcId="{D600B4D9-B4F1-4902-A437-68CDC08F8BE0}" destId="{F0D20480-7CEA-4595-8076-8EE634FF5216}" srcOrd="2" destOrd="0" parTransId="{9FBBD35D-C95D-430B-BB7C-FF5D0B9B5129}" sibTransId="{82AD139E-20E9-42B5-81F3-68A9917508C7}"/>
    <dgm:cxn modelId="{144BF75A-D074-448E-ACE0-B8B0C607C5E2}" type="presOf" srcId="{722DA5C9-BC3A-4C48-86A7-3AC4FDEC3F08}" destId="{D8208489-6BE7-4190-8BFD-1B1E89D0AFA0}" srcOrd="0" destOrd="0" presId="urn:microsoft.com/office/officeart/2005/8/layout/cycle3"/>
    <dgm:cxn modelId="{C50DF4D4-4AC7-4CAC-890E-A1F0F741420D}" type="presParOf" srcId="{CAF8AE08-8154-44F7-877D-54335B45D15D}" destId="{A631C154-8F9D-4DE2-996C-37D66CD611DD}" srcOrd="0" destOrd="0" presId="urn:microsoft.com/office/officeart/2005/8/layout/cycle3"/>
    <dgm:cxn modelId="{53801D60-6AAB-4989-A9DE-08D018180D60}" type="presParOf" srcId="{A631C154-8F9D-4DE2-996C-37D66CD611DD}" destId="{FAE2C0D8-3396-443D-9481-230C505A11B3}" srcOrd="0" destOrd="0" presId="urn:microsoft.com/office/officeart/2005/8/layout/cycle3"/>
    <dgm:cxn modelId="{F2DE4BA4-A041-477C-80D6-CDC627C9143E}" type="presParOf" srcId="{A631C154-8F9D-4DE2-996C-37D66CD611DD}" destId="{59AA0376-33D0-46E9-B4C5-B992426A90BD}" srcOrd="1" destOrd="0" presId="urn:microsoft.com/office/officeart/2005/8/layout/cycle3"/>
    <dgm:cxn modelId="{7533A21C-2195-4EEB-ABEA-8EF4331A250A}" type="presParOf" srcId="{A631C154-8F9D-4DE2-996C-37D66CD611DD}" destId="{E76669C4-E85B-469E-8C4A-9FEF7F55F661}" srcOrd="2" destOrd="0" presId="urn:microsoft.com/office/officeart/2005/8/layout/cycle3"/>
    <dgm:cxn modelId="{66DBFAA9-A795-4448-8449-DBA03785FA1F}" type="presParOf" srcId="{A631C154-8F9D-4DE2-996C-37D66CD611DD}" destId="{7257216F-3A42-4CA2-84B8-752068280B2D}" srcOrd="3" destOrd="0" presId="urn:microsoft.com/office/officeart/2005/8/layout/cycle3"/>
    <dgm:cxn modelId="{985C1E79-2A0A-4E6C-8E97-A6F4C6E465D0}" type="presParOf" srcId="{A631C154-8F9D-4DE2-996C-37D66CD611DD}" destId="{D8208489-6BE7-4190-8BFD-1B1E89D0AFA0}" srcOrd="4" destOrd="0" presId="urn:microsoft.com/office/officeart/2005/8/layout/cycle3"/>
    <dgm:cxn modelId="{876168A2-9CA3-421C-A1D1-E4DFCA7E3C98}" type="presParOf" srcId="{A631C154-8F9D-4DE2-996C-37D66CD611DD}" destId="{5428268A-33FE-4850-B811-51FA1719D3BE}"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6A2A9-F9A3-4CD7-95EF-C578D0633934}" type="doc">
      <dgm:prSet loTypeId="urn:microsoft.com/office/officeart/2005/8/layout/pyramid1" loCatId="pyramid" qsTypeId="urn:microsoft.com/office/officeart/2005/8/quickstyle/simple3" qsCatId="simple" csTypeId="urn:microsoft.com/office/officeart/2005/8/colors/accent1_2" csCatId="accent1" phldr="1"/>
      <dgm:spPr/>
    </dgm:pt>
    <dgm:pt modelId="{8914E0AB-9729-41E2-8C4D-82EB60F4EE39}">
      <dgm:prSet phldrT="[Text]" phldr="1"/>
      <dgm:spPr/>
      <dgm:t>
        <a:bodyPr/>
        <a:lstStyle/>
        <a:p>
          <a:endParaRPr lang="de-DE" dirty="0"/>
        </a:p>
      </dgm:t>
    </dgm:pt>
    <dgm:pt modelId="{28E2461B-A966-400F-ADA6-72F4FA3285EF}" type="parTrans" cxnId="{CF015D04-D215-4B45-B800-F75884EB2094}">
      <dgm:prSet/>
      <dgm:spPr/>
      <dgm:t>
        <a:bodyPr/>
        <a:lstStyle/>
        <a:p>
          <a:endParaRPr lang="de-DE"/>
        </a:p>
      </dgm:t>
    </dgm:pt>
    <dgm:pt modelId="{667F6DC4-454F-4257-B82D-3E86BF8C2BEB}" type="sibTrans" cxnId="{CF015D04-D215-4B45-B800-F75884EB2094}">
      <dgm:prSet/>
      <dgm:spPr/>
      <dgm:t>
        <a:bodyPr/>
        <a:lstStyle/>
        <a:p>
          <a:endParaRPr lang="de-DE"/>
        </a:p>
      </dgm:t>
    </dgm:pt>
    <dgm:pt modelId="{E3EBD232-A71D-403D-850A-125E2E3CFF24}">
      <dgm:prSet phldrT="[Text]" phldr="1"/>
      <dgm:spPr/>
      <dgm:t>
        <a:bodyPr/>
        <a:lstStyle/>
        <a:p>
          <a:endParaRPr lang="de-DE" dirty="0"/>
        </a:p>
      </dgm:t>
    </dgm:pt>
    <dgm:pt modelId="{780636FD-FE27-4BE6-82AE-C47B1E7E6D75}" type="parTrans" cxnId="{55E56DE7-4492-4DD1-B433-046928DB87C7}">
      <dgm:prSet/>
      <dgm:spPr/>
      <dgm:t>
        <a:bodyPr/>
        <a:lstStyle/>
        <a:p>
          <a:endParaRPr lang="de-DE"/>
        </a:p>
      </dgm:t>
    </dgm:pt>
    <dgm:pt modelId="{C5EE3610-3E80-4E61-ABC8-1384DC793BBD}" type="sibTrans" cxnId="{55E56DE7-4492-4DD1-B433-046928DB87C7}">
      <dgm:prSet/>
      <dgm:spPr/>
      <dgm:t>
        <a:bodyPr/>
        <a:lstStyle/>
        <a:p>
          <a:endParaRPr lang="de-DE"/>
        </a:p>
      </dgm:t>
    </dgm:pt>
    <dgm:pt modelId="{AD338D32-1EDE-4395-8933-17D31871E8F7}">
      <dgm:prSet phldrT="[Text]" phldr="1"/>
      <dgm:spPr/>
      <dgm:t>
        <a:bodyPr/>
        <a:lstStyle/>
        <a:p>
          <a:endParaRPr lang="de-DE" dirty="0"/>
        </a:p>
      </dgm:t>
    </dgm:pt>
    <dgm:pt modelId="{8477F387-A7E4-47B6-BEF5-4877D06CF1D6}" type="parTrans" cxnId="{F2E0B6F2-6E17-4F09-816D-694427F30CAA}">
      <dgm:prSet/>
      <dgm:spPr/>
      <dgm:t>
        <a:bodyPr/>
        <a:lstStyle/>
        <a:p>
          <a:endParaRPr lang="de-DE"/>
        </a:p>
      </dgm:t>
    </dgm:pt>
    <dgm:pt modelId="{B070A265-6EEE-4267-8FB2-B35EA39E92F7}" type="sibTrans" cxnId="{F2E0B6F2-6E17-4F09-816D-694427F30CAA}">
      <dgm:prSet/>
      <dgm:spPr/>
      <dgm:t>
        <a:bodyPr/>
        <a:lstStyle/>
        <a:p>
          <a:endParaRPr lang="de-DE"/>
        </a:p>
      </dgm:t>
    </dgm:pt>
    <dgm:pt modelId="{F80F70DF-DFD0-4284-9093-F0E3A521643F}">
      <dgm:prSet phldrT="[Text]" phldr="1"/>
      <dgm:spPr/>
      <dgm:t>
        <a:bodyPr/>
        <a:lstStyle/>
        <a:p>
          <a:endParaRPr lang="de-DE" dirty="0"/>
        </a:p>
      </dgm:t>
    </dgm:pt>
    <dgm:pt modelId="{CA9CB170-69B3-43A1-A85A-D018A9A432EF}" type="parTrans" cxnId="{A08635B1-D42B-4089-9BBF-8540B33C8A63}">
      <dgm:prSet/>
      <dgm:spPr/>
      <dgm:t>
        <a:bodyPr/>
        <a:lstStyle/>
        <a:p>
          <a:endParaRPr lang="de-DE"/>
        </a:p>
      </dgm:t>
    </dgm:pt>
    <dgm:pt modelId="{E707AF86-AFD5-4323-9651-A66893021A97}" type="sibTrans" cxnId="{A08635B1-D42B-4089-9BBF-8540B33C8A63}">
      <dgm:prSet/>
      <dgm:spPr/>
      <dgm:t>
        <a:bodyPr/>
        <a:lstStyle/>
        <a:p>
          <a:endParaRPr lang="de-DE"/>
        </a:p>
      </dgm:t>
    </dgm:pt>
    <dgm:pt modelId="{C5231248-DEF7-426C-8288-1006EE127301}" type="pres">
      <dgm:prSet presAssocID="{A826A2A9-F9A3-4CD7-95EF-C578D0633934}" presName="Name0" presStyleCnt="0">
        <dgm:presLayoutVars>
          <dgm:dir/>
          <dgm:animLvl val="lvl"/>
          <dgm:resizeHandles val="exact"/>
        </dgm:presLayoutVars>
      </dgm:prSet>
      <dgm:spPr/>
    </dgm:pt>
    <dgm:pt modelId="{E72F3E76-6C48-4D99-A663-95DBA813A3AF}" type="pres">
      <dgm:prSet presAssocID="{8914E0AB-9729-41E2-8C4D-82EB60F4EE39}" presName="Name8" presStyleCnt="0"/>
      <dgm:spPr/>
    </dgm:pt>
    <dgm:pt modelId="{EFB44C50-F143-47B3-853A-A58D0800AD63}" type="pres">
      <dgm:prSet presAssocID="{8914E0AB-9729-41E2-8C4D-82EB60F4EE39}" presName="level" presStyleLbl="node1" presStyleIdx="0" presStyleCnt="4">
        <dgm:presLayoutVars>
          <dgm:chMax val="1"/>
          <dgm:bulletEnabled val="1"/>
        </dgm:presLayoutVars>
      </dgm:prSet>
      <dgm:spPr/>
      <dgm:t>
        <a:bodyPr/>
        <a:lstStyle/>
        <a:p>
          <a:endParaRPr lang="de-DE"/>
        </a:p>
      </dgm:t>
    </dgm:pt>
    <dgm:pt modelId="{D304B9C9-DED1-4BC8-9D39-F2F6F37B79C8}" type="pres">
      <dgm:prSet presAssocID="{8914E0AB-9729-41E2-8C4D-82EB60F4EE39}" presName="levelTx" presStyleLbl="revTx" presStyleIdx="0" presStyleCnt="0">
        <dgm:presLayoutVars>
          <dgm:chMax val="1"/>
          <dgm:bulletEnabled val="1"/>
        </dgm:presLayoutVars>
      </dgm:prSet>
      <dgm:spPr/>
      <dgm:t>
        <a:bodyPr/>
        <a:lstStyle/>
        <a:p>
          <a:endParaRPr lang="de-DE"/>
        </a:p>
      </dgm:t>
    </dgm:pt>
    <dgm:pt modelId="{727B1EB1-AF3B-489D-820B-6D1E78DBA8C5}" type="pres">
      <dgm:prSet presAssocID="{E3EBD232-A71D-403D-850A-125E2E3CFF24}" presName="Name8" presStyleCnt="0"/>
      <dgm:spPr/>
    </dgm:pt>
    <dgm:pt modelId="{0842F227-7BA6-4A0E-A1B1-CCBC47865A3F}" type="pres">
      <dgm:prSet presAssocID="{E3EBD232-A71D-403D-850A-125E2E3CFF24}" presName="level" presStyleLbl="node1" presStyleIdx="1" presStyleCnt="4">
        <dgm:presLayoutVars>
          <dgm:chMax val="1"/>
          <dgm:bulletEnabled val="1"/>
        </dgm:presLayoutVars>
      </dgm:prSet>
      <dgm:spPr/>
      <dgm:t>
        <a:bodyPr/>
        <a:lstStyle/>
        <a:p>
          <a:endParaRPr lang="de-DE"/>
        </a:p>
      </dgm:t>
    </dgm:pt>
    <dgm:pt modelId="{F744536B-1C58-4693-BC3A-C2BCFB4F07A0}" type="pres">
      <dgm:prSet presAssocID="{E3EBD232-A71D-403D-850A-125E2E3CFF24}" presName="levelTx" presStyleLbl="revTx" presStyleIdx="0" presStyleCnt="0">
        <dgm:presLayoutVars>
          <dgm:chMax val="1"/>
          <dgm:bulletEnabled val="1"/>
        </dgm:presLayoutVars>
      </dgm:prSet>
      <dgm:spPr/>
      <dgm:t>
        <a:bodyPr/>
        <a:lstStyle/>
        <a:p>
          <a:endParaRPr lang="de-DE"/>
        </a:p>
      </dgm:t>
    </dgm:pt>
    <dgm:pt modelId="{0CA498FA-CD2A-4075-BA01-08982212489A}" type="pres">
      <dgm:prSet presAssocID="{F80F70DF-DFD0-4284-9093-F0E3A521643F}" presName="Name8" presStyleCnt="0"/>
      <dgm:spPr/>
    </dgm:pt>
    <dgm:pt modelId="{DBA04508-63AC-4AD1-8819-65A64B19C605}" type="pres">
      <dgm:prSet presAssocID="{F80F70DF-DFD0-4284-9093-F0E3A521643F}" presName="level" presStyleLbl="node1" presStyleIdx="2" presStyleCnt="4">
        <dgm:presLayoutVars>
          <dgm:chMax val="1"/>
          <dgm:bulletEnabled val="1"/>
        </dgm:presLayoutVars>
      </dgm:prSet>
      <dgm:spPr/>
      <dgm:t>
        <a:bodyPr/>
        <a:lstStyle/>
        <a:p>
          <a:endParaRPr lang="de-DE"/>
        </a:p>
      </dgm:t>
    </dgm:pt>
    <dgm:pt modelId="{87E0B031-FB72-49D1-B5F3-A3A4BF62139F}" type="pres">
      <dgm:prSet presAssocID="{F80F70DF-DFD0-4284-9093-F0E3A521643F}" presName="levelTx" presStyleLbl="revTx" presStyleIdx="0" presStyleCnt="0">
        <dgm:presLayoutVars>
          <dgm:chMax val="1"/>
          <dgm:bulletEnabled val="1"/>
        </dgm:presLayoutVars>
      </dgm:prSet>
      <dgm:spPr/>
      <dgm:t>
        <a:bodyPr/>
        <a:lstStyle/>
        <a:p>
          <a:endParaRPr lang="de-DE"/>
        </a:p>
      </dgm:t>
    </dgm:pt>
    <dgm:pt modelId="{62B4E3BB-7863-4A15-B297-C1D2C712B061}" type="pres">
      <dgm:prSet presAssocID="{AD338D32-1EDE-4395-8933-17D31871E8F7}" presName="Name8" presStyleCnt="0"/>
      <dgm:spPr/>
    </dgm:pt>
    <dgm:pt modelId="{FC658D85-2189-4136-BC1F-9EADFB33DC5D}" type="pres">
      <dgm:prSet presAssocID="{AD338D32-1EDE-4395-8933-17D31871E8F7}" presName="level" presStyleLbl="node1" presStyleIdx="3" presStyleCnt="4">
        <dgm:presLayoutVars>
          <dgm:chMax val="1"/>
          <dgm:bulletEnabled val="1"/>
        </dgm:presLayoutVars>
      </dgm:prSet>
      <dgm:spPr/>
      <dgm:t>
        <a:bodyPr/>
        <a:lstStyle/>
        <a:p>
          <a:endParaRPr lang="de-DE"/>
        </a:p>
      </dgm:t>
    </dgm:pt>
    <dgm:pt modelId="{320247AC-EEF1-468F-B398-9EB7ACDDB40F}" type="pres">
      <dgm:prSet presAssocID="{AD338D32-1EDE-4395-8933-17D31871E8F7}" presName="levelTx" presStyleLbl="revTx" presStyleIdx="0" presStyleCnt="0">
        <dgm:presLayoutVars>
          <dgm:chMax val="1"/>
          <dgm:bulletEnabled val="1"/>
        </dgm:presLayoutVars>
      </dgm:prSet>
      <dgm:spPr/>
      <dgm:t>
        <a:bodyPr/>
        <a:lstStyle/>
        <a:p>
          <a:endParaRPr lang="de-DE"/>
        </a:p>
      </dgm:t>
    </dgm:pt>
  </dgm:ptLst>
  <dgm:cxnLst>
    <dgm:cxn modelId="{E97F61DA-5B73-4AD9-82A7-882058EC2291}" type="presOf" srcId="{AD338D32-1EDE-4395-8933-17D31871E8F7}" destId="{320247AC-EEF1-468F-B398-9EB7ACDDB40F}" srcOrd="1" destOrd="0" presId="urn:microsoft.com/office/officeart/2005/8/layout/pyramid1"/>
    <dgm:cxn modelId="{10C10A9F-654E-4D9D-BEC4-A75DFCC93217}" type="presOf" srcId="{F80F70DF-DFD0-4284-9093-F0E3A521643F}" destId="{DBA04508-63AC-4AD1-8819-65A64B19C605}" srcOrd="0" destOrd="0" presId="urn:microsoft.com/office/officeart/2005/8/layout/pyramid1"/>
    <dgm:cxn modelId="{6AE3261A-7B48-44A8-ADB0-7C3DA640CF5A}" type="presOf" srcId="{E3EBD232-A71D-403D-850A-125E2E3CFF24}" destId="{F744536B-1C58-4693-BC3A-C2BCFB4F07A0}" srcOrd="1" destOrd="0" presId="urn:microsoft.com/office/officeart/2005/8/layout/pyramid1"/>
    <dgm:cxn modelId="{CF015D04-D215-4B45-B800-F75884EB2094}" srcId="{A826A2A9-F9A3-4CD7-95EF-C578D0633934}" destId="{8914E0AB-9729-41E2-8C4D-82EB60F4EE39}" srcOrd="0" destOrd="0" parTransId="{28E2461B-A966-400F-ADA6-72F4FA3285EF}" sibTransId="{667F6DC4-454F-4257-B82D-3E86BF8C2BEB}"/>
    <dgm:cxn modelId="{A08635B1-D42B-4089-9BBF-8540B33C8A63}" srcId="{A826A2A9-F9A3-4CD7-95EF-C578D0633934}" destId="{F80F70DF-DFD0-4284-9093-F0E3A521643F}" srcOrd="2" destOrd="0" parTransId="{CA9CB170-69B3-43A1-A85A-D018A9A432EF}" sibTransId="{E707AF86-AFD5-4323-9651-A66893021A97}"/>
    <dgm:cxn modelId="{8B778267-5D64-43BB-8F01-DB3BA385B908}" type="presOf" srcId="{8914E0AB-9729-41E2-8C4D-82EB60F4EE39}" destId="{EFB44C50-F143-47B3-853A-A58D0800AD63}" srcOrd="0" destOrd="0" presId="urn:microsoft.com/office/officeart/2005/8/layout/pyramid1"/>
    <dgm:cxn modelId="{694FE294-C0BC-4EE3-AF50-090833E8B8D9}" type="presOf" srcId="{E3EBD232-A71D-403D-850A-125E2E3CFF24}" destId="{0842F227-7BA6-4A0E-A1B1-CCBC47865A3F}" srcOrd="0" destOrd="0" presId="urn:microsoft.com/office/officeart/2005/8/layout/pyramid1"/>
    <dgm:cxn modelId="{785C956A-6F83-4DB7-84A3-C8DC70DC0789}" type="presOf" srcId="{A826A2A9-F9A3-4CD7-95EF-C578D0633934}" destId="{C5231248-DEF7-426C-8288-1006EE127301}" srcOrd="0" destOrd="0" presId="urn:microsoft.com/office/officeart/2005/8/layout/pyramid1"/>
    <dgm:cxn modelId="{55E56DE7-4492-4DD1-B433-046928DB87C7}" srcId="{A826A2A9-F9A3-4CD7-95EF-C578D0633934}" destId="{E3EBD232-A71D-403D-850A-125E2E3CFF24}" srcOrd="1" destOrd="0" parTransId="{780636FD-FE27-4BE6-82AE-C47B1E7E6D75}" sibTransId="{C5EE3610-3E80-4E61-ABC8-1384DC793BBD}"/>
    <dgm:cxn modelId="{0566D760-E599-49AB-B3C8-DD27B26101FF}" type="presOf" srcId="{8914E0AB-9729-41E2-8C4D-82EB60F4EE39}" destId="{D304B9C9-DED1-4BC8-9D39-F2F6F37B79C8}" srcOrd="1" destOrd="0" presId="urn:microsoft.com/office/officeart/2005/8/layout/pyramid1"/>
    <dgm:cxn modelId="{5E59B164-0CF8-4334-A8A1-9F387DC8B716}" type="presOf" srcId="{F80F70DF-DFD0-4284-9093-F0E3A521643F}" destId="{87E0B031-FB72-49D1-B5F3-A3A4BF62139F}" srcOrd="1" destOrd="0" presId="urn:microsoft.com/office/officeart/2005/8/layout/pyramid1"/>
    <dgm:cxn modelId="{886A9792-EB27-410B-B81E-640D34926C33}" type="presOf" srcId="{AD338D32-1EDE-4395-8933-17D31871E8F7}" destId="{FC658D85-2189-4136-BC1F-9EADFB33DC5D}" srcOrd="0" destOrd="0" presId="urn:microsoft.com/office/officeart/2005/8/layout/pyramid1"/>
    <dgm:cxn modelId="{F2E0B6F2-6E17-4F09-816D-694427F30CAA}" srcId="{A826A2A9-F9A3-4CD7-95EF-C578D0633934}" destId="{AD338D32-1EDE-4395-8933-17D31871E8F7}" srcOrd="3" destOrd="0" parTransId="{8477F387-A7E4-47B6-BEF5-4877D06CF1D6}" sibTransId="{B070A265-6EEE-4267-8FB2-B35EA39E92F7}"/>
    <dgm:cxn modelId="{0272B210-B33A-42DC-A2B4-FD8F86D3CB09}" type="presParOf" srcId="{C5231248-DEF7-426C-8288-1006EE127301}" destId="{E72F3E76-6C48-4D99-A663-95DBA813A3AF}" srcOrd="0" destOrd="0" presId="urn:microsoft.com/office/officeart/2005/8/layout/pyramid1"/>
    <dgm:cxn modelId="{CFC7B2FD-47EA-49B6-9FF7-01F3552D55A2}" type="presParOf" srcId="{E72F3E76-6C48-4D99-A663-95DBA813A3AF}" destId="{EFB44C50-F143-47B3-853A-A58D0800AD63}" srcOrd="0" destOrd="0" presId="urn:microsoft.com/office/officeart/2005/8/layout/pyramid1"/>
    <dgm:cxn modelId="{712D9B02-6971-48A7-BB91-09EBE059B11C}" type="presParOf" srcId="{E72F3E76-6C48-4D99-A663-95DBA813A3AF}" destId="{D304B9C9-DED1-4BC8-9D39-F2F6F37B79C8}" srcOrd="1" destOrd="0" presId="urn:microsoft.com/office/officeart/2005/8/layout/pyramid1"/>
    <dgm:cxn modelId="{4402AB13-4558-4117-A970-23F8A9C9A317}" type="presParOf" srcId="{C5231248-DEF7-426C-8288-1006EE127301}" destId="{727B1EB1-AF3B-489D-820B-6D1E78DBA8C5}" srcOrd="1" destOrd="0" presId="urn:microsoft.com/office/officeart/2005/8/layout/pyramid1"/>
    <dgm:cxn modelId="{F973AFAF-3D9F-4179-BB04-65A7E6126D17}" type="presParOf" srcId="{727B1EB1-AF3B-489D-820B-6D1E78DBA8C5}" destId="{0842F227-7BA6-4A0E-A1B1-CCBC47865A3F}" srcOrd="0" destOrd="0" presId="urn:microsoft.com/office/officeart/2005/8/layout/pyramid1"/>
    <dgm:cxn modelId="{6405690D-0381-4111-8ADF-FB339AB50474}" type="presParOf" srcId="{727B1EB1-AF3B-489D-820B-6D1E78DBA8C5}" destId="{F744536B-1C58-4693-BC3A-C2BCFB4F07A0}" srcOrd="1" destOrd="0" presId="urn:microsoft.com/office/officeart/2005/8/layout/pyramid1"/>
    <dgm:cxn modelId="{A948D4D3-0F73-4DDF-8A4C-79F63EC9AFF6}" type="presParOf" srcId="{C5231248-DEF7-426C-8288-1006EE127301}" destId="{0CA498FA-CD2A-4075-BA01-08982212489A}" srcOrd="2" destOrd="0" presId="urn:microsoft.com/office/officeart/2005/8/layout/pyramid1"/>
    <dgm:cxn modelId="{641DA0F7-CA6D-4C41-8516-DD4CB90A2615}" type="presParOf" srcId="{0CA498FA-CD2A-4075-BA01-08982212489A}" destId="{DBA04508-63AC-4AD1-8819-65A64B19C605}" srcOrd="0" destOrd="0" presId="urn:microsoft.com/office/officeart/2005/8/layout/pyramid1"/>
    <dgm:cxn modelId="{D0B216CA-287E-4BD8-A2EA-821C6323B441}" type="presParOf" srcId="{0CA498FA-CD2A-4075-BA01-08982212489A}" destId="{87E0B031-FB72-49D1-B5F3-A3A4BF62139F}" srcOrd="1" destOrd="0" presId="urn:microsoft.com/office/officeart/2005/8/layout/pyramid1"/>
    <dgm:cxn modelId="{A753B2CA-0C60-4887-AD54-3056D71C051C}" type="presParOf" srcId="{C5231248-DEF7-426C-8288-1006EE127301}" destId="{62B4E3BB-7863-4A15-B297-C1D2C712B061}" srcOrd="3" destOrd="0" presId="urn:microsoft.com/office/officeart/2005/8/layout/pyramid1"/>
    <dgm:cxn modelId="{4A27C734-1690-44DF-878A-A160F8DB001E}" type="presParOf" srcId="{62B4E3BB-7863-4A15-B297-C1D2C712B061}" destId="{FC658D85-2189-4136-BC1F-9EADFB33DC5D}" srcOrd="0" destOrd="0" presId="urn:microsoft.com/office/officeart/2005/8/layout/pyramid1"/>
    <dgm:cxn modelId="{3CFC6F40-166D-452A-9D9E-338AA6CD815B}" type="presParOf" srcId="{62B4E3BB-7863-4A15-B297-C1D2C712B061}" destId="{320247AC-EEF1-468F-B398-9EB7ACDDB40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280B31-243B-4069-9E50-A99477111F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33B015A-34E2-46E0-97C9-06A1F6F52F4A}">
      <dgm:prSet phldrT="[Text]" custT="1"/>
      <dgm:spPr/>
      <dgm:t>
        <a:bodyPr/>
        <a:lstStyle/>
        <a:p>
          <a:r>
            <a:rPr lang="en-US" sz="1800" dirty="0" err="1" smtClean="0">
              <a:latin typeface="Arial" pitchFamily="34" charset="0"/>
              <a:cs typeface="Arial" pitchFamily="34" charset="0"/>
            </a:rPr>
            <a:t>Erhaltung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Datensubstanz</a:t>
          </a:r>
          <a:r>
            <a:rPr lang="en-US" sz="1800" dirty="0" smtClean="0">
              <a:latin typeface="Arial" pitchFamily="34" charset="0"/>
              <a:cs typeface="Arial" pitchFamily="34" charset="0"/>
            </a:rPr>
            <a:t> </a:t>
          </a:r>
          <a:endParaRPr lang="de-DE" sz="1800" dirty="0">
            <a:latin typeface="Arial" pitchFamily="34" charset="0"/>
            <a:cs typeface="Arial" pitchFamily="34" charset="0"/>
          </a:endParaRPr>
        </a:p>
      </dgm:t>
    </dgm:pt>
    <dgm:pt modelId="{43987B23-F9A3-422F-B6F4-862F1166527A}" type="parTrans" cxnId="{943DD9F1-07B3-4B01-9EEA-BFCA41BF01F1}">
      <dgm:prSet/>
      <dgm:spPr/>
      <dgm:t>
        <a:bodyPr/>
        <a:lstStyle/>
        <a:p>
          <a:endParaRPr lang="de-DE"/>
        </a:p>
      </dgm:t>
    </dgm:pt>
    <dgm:pt modelId="{69940BE5-C211-4443-A7DE-2F9AA841A600}" type="sibTrans" cxnId="{943DD9F1-07B3-4B01-9EEA-BFCA41BF01F1}">
      <dgm:prSet/>
      <dgm:spPr/>
      <dgm:t>
        <a:bodyPr/>
        <a:lstStyle/>
        <a:p>
          <a:endParaRPr lang="de-DE"/>
        </a:p>
      </dgm:t>
    </dgm:pt>
    <dgm:pt modelId="{27F1390F-AB93-4E92-AC65-DBEB11702708}">
      <dgm:prSet phldrT="[Text]" custT="1"/>
      <dgm:spPr/>
      <dgm:t>
        <a:bodyPr/>
        <a:lstStyle/>
        <a:p>
          <a:r>
            <a:rPr lang="de-DE" sz="1600" dirty="0" smtClean="0">
              <a:latin typeface="Arial" pitchFamily="34" charset="0"/>
              <a:cs typeface="Arial" pitchFamily="34" charset="0"/>
            </a:rPr>
            <a:t>Bitstream </a:t>
          </a:r>
          <a:r>
            <a:rPr lang="de-DE" sz="1600" dirty="0" err="1" smtClean="0">
              <a:latin typeface="Arial" pitchFamily="34" charset="0"/>
              <a:cs typeface="Arial" pitchFamily="34" charset="0"/>
            </a:rPr>
            <a:t>Preservation</a:t>
          </a:r>
          <a:endParaRPr lang="de-DE" sz="1600" dirty="0">
            <a:latin typeface="Arial" pitchFamily="34" charset="0"/>
            <a:cs typeface="Arial" pitchFamily="34" charset="0"/>
          </a:endParaRPr>
        </a:p>
      </dgm:t>
    </dgm:pt>
    <dgm:pt modelId="{A9CBA1EA-2562-4C23-B846-13FB781F07F9}" type="parTrans" cxnId="{85676EC1-E27B-49ED-AFC0-502DC9C035F3}">
      <dgm:prSet/>
      <dgm:spPr/>
      <dgm:t>
        <a:bodyPr/>
        <a:lstStyle/>
        <a:p>
          <a:endParaRPr lang="de-DE"/>
        </a:p>
      </dgm:t>
    </dgm:pt>
    <dgm:pt modelId="{CC349FE0-6E4A-4042-ACB6-6AB1222FA80A}" type="sibTrans" cxnId="{85676EC1-E27B-49ED-AFC0-502DC9C035F3}">
      <dgm:prSet/>
      <dgm:spPr/>
      <dgm:t>
        <a:bodyPr/>
        <a:lstStyle/>
        <a:p>
          <a:endParaRPr lang="de-DE"/>
        </a:p>
      </dgm:t>
    </dgm:pt>
    <dgm:pt modelId="{43978C8F-82D5-4C60-B06B-D721A8ACB2D1}">
      <dgm:prSet phldrT="[Text]" custT="1"/>
      <dgm:spPr/>
      <dgm:t>
        <a:bodyPr/>
        <a:lstStyle/>
        <a:p>
          <a:r>
            <a:rPr lang="de-DE" sz="1800" dirty="0" smtClean="0">
              <a:latin typeface="Arial" pitchFamily="34" charset="0"/>
              <a:cs typeface="Arial" pitchFamily="34" charset="0"/>
            </a:rPr>
            <a:t>Erhaltung der Funktionalität</a:t>
          </a:r>
          <a:endParaRPr lang="de-DE" sz="1800" dirty="0">
            <a:latin typeface="Arial" pitchFamily="34" charset="0"/>
            <a:cs typeface="Arial" pitchFamily="34" charset="0"/>
          </a:endParaRPr>
        </a:p>
      </dgm:t>
    </dgm:pt>
    <dgm:pt modelId="{795AF310-D8D2-4401-BA8D-7339D9EE1BCD}" type="parTrans" cxnId="{75963658-29AF-4ACB-BF02-FC6530F25B3A}">
      <dgm:prSet/>
      <dgm:spPr/>
      <dgm:t>
        <a:bodyPr/>
        <a:lstStyle/>
        <a:p>
          <a:endParaRPr lang="de-DE"/>
        </a:p>
      </dgm:t>
    </dgm:pt>
    <dgm:pt modelId="{BF8B53C7-45BC-44C0-8FD8-F30D48C0CAB1}" type="sibTrans" cxnId="{75963658-29AF-4ACB-BF02-FC6530F25B3A}">
      <dgm:prSet/>
      <dgm:spPr/>
      <dgm:t>
        <a:bodyPr/>
        <a:lstStyle/>
        <a:p>
          <a:endParaRPr lang="de-DE"/>
        </a:p>
      </dgm:t>
    </dgm:pt>
    <dgm:pt modelId="{AFED8EA2-9141-430E-A9B1-DC9F2FE7DC69}">
      <dgm:prSet phldrT="[Text]" custT="1"/>
      <dgm:spPr/>
      <dgm:t>
        <a:bodyPr/>
        <a:lstStyle/>
        <a:p>
          <a:r>
            <a:rPr lang="en-US" sz="1600" dirty="0" smtClean="0">
              <a:latin typeface="Arial" pitchFamily="34" charset="0"/>
              <a:cs typeface="Arial" pitchFamily="34" charset="0"/>
            </a:rPr>
            <a:t>Migration </a:t>
          </a:r>
          <a:endParaRPr lang="de-DE" sz="1600" dirty="0">
            <a:latin typeface="Arial" pitchFamily="34" charset="0"/>
            <a:cs typeface="Arial" pitchFamily="34" charset="0"/>
          </a:endParaRPr>
        </a:p>
      </dgm:t>
    </dgm:pt>
    <dgm:pt modelId="{2DA562C8-5209-408F-B360-BB1D7C203339}" type="parTrans" cxnId="{DD1D8BF2-8AB1-4643-BEA4-938BFF2690A8}">
      <dgm:prSet/>
      <dgm:spPr/>
      <dgm:t>
        <a:bodyPr/>
        <a:lstStyle/>
        <a:p>
          <a:endParaRPr lang="de-DE"/>
        </a:p>
      </dgm:t>
    </dgm:pt>
    <dgm:pt modelId="{42DCCA96-905C-4647-AABB-2969CD88BDA7}" type="sibTrans" cxnId="{DD1D8BF2-8AB1-4643-BEA4-938BFF2690A8}">
      <dgm:prSet/>
      <dgm:spPr/>
      <dgm:t>
        <a:bodyPr/>
        <a:lstStyle/>
        <a:p>
          <a:endParaRPr lang="de-DE"/>
        </a:p>
      </dgm:t>
    </dgm:pt>
    <dgm:pt modelId="{95317427-8A33-4976-968D-C74CCC5FF9A0}">
      <dgm:prSet phldrT="[Text]" custT="1"/>
      <dgm:spPr/>
      <dgm:t>
        <a:bodyPr/>
        <a:lstStyle/>
        <a:p>
          <a:r>
            <a:rPr lang="en-US" sz="1600" dirty="0" smtClean="0">
              <a:latin typeface="Arial" pitchFamily="34" charset="0"/>
              <a:cs typeface="Arial" pitchFamily="34" charset="0"/>
            </a:rPr>
            <a:t>Emulation </a:t>
          </a:r>
          <a:endParaRPr lang="de-DE" sz="1600" dirty="0">
            <a:latin typeface="Arial" pitchFamily="34" charset="0"/>
            <a:cs typeface="Arial" pitchFamily="34" charset="0"/>
          </a:endParaRPr>
        </a:p>
      </dgm:t>
    </dgm:pt>
    <dgm:pt modelId="{72A304A7-6EE3-4A03-9247-836C77F71376}" type="parTrans" cxnId="{E7829273-4DE4-44D8-A050-559808F50C53}">
      <dgm:prSet/>
      <dgm:spPr/>
      <dgm:t>
        <a:bodyPr/>
        <a:lstStyle/>
        <a:p>
          <a:endParaRPr lang="de-DE"/>
        </a:p>
      </dgm:t>
    </dgm:pt>
    <dgm:pt modelId="{86F168DF-BF09-4870-AE6B-1BC84AE69AB3}" type="sibTrans" cxnId="{E7829273-4DE4-44D8-A050-559808F50C53}">
      <dgm:prSet/>
      <dgm:spPr/>
      <dgm:t>
        <a:bodyPr/>
        <a:lstStyle/>
        <a:p>
          <a:endParaRPr lang="de-DE"/>
        </a:p>
      </dgm:t>
    </dgm:pt>
    <dgm:pt modelId="{3932CF4B-2EAE-48E4-B933-79FCBE463BCE}">
      <dgm:prSet phldrT="[Text]" custT="1"/>
      <dgm:spPr/>
      <dgm:t>
        <a:bodyPr/>
        <a:lstStyle/>
        <a:p>
          <a:r>
            <a:rPr lang="de-DE" sz="1800" dirty="0" smtClean="0">
              <a:latin typeface="Arial" pitchFamily="34" charset="0"/>
              <a:cs typeface="Arial" pitchFamily="34" charset="0"/>
            </a:rPr>
            <a:t>Erhaltung der Benutzbarkeit</a:t>
          </a:r>
          <a:endParaRPr lang="de-DE" sz="1800" dirty="0">
            <a:latin typeface="Arial" pitchFamily="34" charset="0"/>
            <a:cs typeface="Arial" pitchFamily="34" charset="0"/>
          </a:endParaRPr>
        </a:p>
      </dgm:t>
    </dgm:pt>
    <dgm:pt modelId="{999AB072-FD1D-408D-853F-19CA8324420A}" type="parTrans" cxnId="{0B071989-105A-4FB0-9F15-08AF01B226ED}">
      <dgm:prSet/>
      <dgm:spPr/>
      <dgm:t>
        <a:bodyPr/>
        <a:lstStyle/>
        <a:p>
          <a:endParaRPr lang="de-DE"/>
        </a:p>
      </dgm:t>
    </dgm:pt>
    <dgm:pt modelId="{A263BFDE-D3FC-4A93-85CC-7E73BAD618D6}" type="sibTrans" cxnId="{0B071989-105A-4FB0-9F15-08AF01B226ED}">
      <dgm:prSet/>
      <dgm:spPr/>
      <dgm:t>
        <a:bodyPr/>
        <a:lstStyle/>
        <a:p>
          <a:endParaRPr lang="de-DE"/>
        </a:p>
      </dgm:t>
    </dgm:pt>
    <dgm:pt modelId="{DBA3AA83-B47A-496B-8E1C-723368A962AF}">
      <dgm:prSet phldrT="[Text]" custT="1"/>
      <dgm:spPr/>
      <dgm:t>
        <a:bodyPr/>
        <a:lstStyle/>
        <a:p>
          <a:r>
            <a:rPr lang="de-DE" sz="1600" dirty="0" err="1" smtClean="0">
              <a:latin typeface="Arial" pitchFamily="34" charset="0"/>
              <a:cs typeface="Arial" pitchFamily="34" charset="0"/>
            </a:rPr>
            <a:t>Documentation</a:t>
          </a:r>
          <a:endParaRPr lang="de-DE" sz="1600" dirty="0">
            <a:latin typeface="Arial" pitchFamily="34" charset="0"/>
            <a:cs typeface="Arial" pitchFamily="34" charset="0"/>
          </a:endParaRPr>
        </a:p>
      </dgm:t>
    </dgm:pt>
    <dgm:pt modelId="{886AF5DC-7A89-4933-89CF-918C3C5A8118}" type="parTrans" cxnId="{E09D931A-3866-434B-99B7-1BE57E922C7A}">
      <dgm:prSet/>
      <dgm:spPr/>
      <dgm:t>
        <a:bodyPr/>
        <a:lstStyle/>
        <a:p>
          <a:endParaRPr lang="de-DE"/>
        </a:p>
      </dgm:t>
    </dgm:pt>
    <dgm:pt modelId="{B04C1E42-304B-4A18-B29B-9BF07D3621EB}" type="sibTrans" cxnId="{E09D931A-3866-434B-99B7-1BE57E922C7A}">
      <dgm:prSet/>
      <dgm:spPr/>
      <dgm:t>
        <a:bodyPr/>
        <a:lstStyle/>
        <a:p>
          <a:endParaRPr lang="de-DE"/>
        </a:p>
      </dgm:t>
    </dgm:pt>
    <dgm:pt modelId="{59247F48-20A0-4D1E-9C15-E5A720E43A0D}">
      <dgm:prSet phldrT="[Text]" custT="1"/>
      <dgm:spPr/>
      <dgm:t>
        <a:bodyPr/>
        <a:lstStyle/>
        <a:p>
          <a:r>
            <a:rPr lang="de-DE" sz="1600" dirty="0" err="1" smtClean="0">
              <a:latin typeface="Arial" pitchFamily="34" charset="0"/>
              <a:cs typeface="Arial" pitchFamily="34" charset="0"/>
            </a:rPr>
            <a:t>Metadata</a:t>
          </a:r>
          <a:endParaRPr lang="de-DE" sz="1600" dirty="0">
            <a:latin typeface="Arial" pitchFamily="34" charset="0"/>
            <a:cs typeface="Arial" pitchFamily="34" charset="0"/>
          </a:endParaRPr>
        </a:p>
      </dgm:t>
    </dgm:pt>
    <dgm:pt modelId="{73444695-3BB7-4EBA-B327-2CD4730FC6DF}" type="parTrans" cxnId="{AFB4A537-4722-406D-B4D4-54259256EE0D}">
      <dgm:prSet/>
      <dgm:spPr/>
      <dgm:t>
        <a:bodyPr/>
        <a:lstStyle/>
        <a:p>
          <a:endParaRPr lang="de-DE"/>
        </a:p>
      </dgm:t>
    </dgm:pt>
    <dgm:pt modelId="{F6913932-A9A2-4703-9CDE-657E0705A225}" type="sibTrans" cxnId="{AFB4A537-4722-406D-B4D4-54259256EE0D}">
      <dgm:prSet/>
      <dgm:spPr/>
      <dgm:t>
        <a:bodyPr/>
        <a:lstStyle/>
        <a:p>
          <a:endParaRPr lang="de-DE"/>
        </a:p>
      </dgm:t>
    </dgm:pt>
    <dgm:pt modelId="{FF341341-E412-4E14-B939-66D5EBFB1821}" type="pres">
      <dgm:prSet presAssocID="{AC280B31-243B-4069-9E50-A99477111FB9}" presName="Name0" presStyleCnt="0">
        <dgm:presLayoutVars>
          <dgm:dir/>
          <dgm:animLvl val="lvl"/>
          <dgm:resizeHandles val="exact"/>
        </dgm:presLayoutVars>
      </dgm:prSet>
      <dgm:spPr/>
      <dgm:t>
        <a:bodyPr/>
        <a:lstStyle/>
        <a:p>
          <a:endParaRPr lang="de-DE"/>
        </a:p>
      </dgm:t>
    </dgm:pt>
    <dgm:pt modelId="{84E2A354-F0A1-4EB7-AC34-9D8D23B203AB}" type="pres">
      <dgm:prSet presAssocID="{533B015A-34E2-46E0-97C9-06A1F6F52F4A}" presName="linNode" presStyleCnt="0"/>
      <dgm:spPr/>
      <dgm:t>
        <a:bodyPr/>
        <a:lstStyle/>
        <a:p>
          <a:endParaRPr lang="de-DE"/>
        </a:p>
      </dgm:t>
    </dgm:pt>
    <dgm:pt modelId="{C7CED811-8ACA-411A-809B-301988510EDE}" type="pres">
      <dgm:prSet presAssocID="{533B015A-34E2-46E0-97C9-06A1F6F52F4A}" presName="parentText" presStyleLbl="node1" presStyleIdx="0" presStyleCnt="3">
        <dgm:presLayoutVars>
          <dgm:chMax val="1"/>
          <dgm:bulletEnabled val="1"/>
        </dgm:presLayoutVars>
      </dgm:prSet>
      <dgm:spPr/>
      <dgm:t>
        <a:bodyPr/>
        <a:lstStyle/>
        <a:p>
          <a:endParaRPr lang="de-DE"/>
        </a:p>
      </dgm:t>
    </dgm:pt>
    <dgm:pt modelId="{BD9E8ED0-10FE-4F01-A7D7-91F18184A84B}" type="pres">
      <dgm:prSet presAssocID="{533B015A-34E2-46E0-97C9-06A1F6F52F4A}" presName="descendantText" presStyleLbl="alignAccFollowNode1" presStyleIdx="0" presStyleCnt="3">
        <dgm:presLayoutVars>
          <dgm:bulletEnabled val="1"/>
        </dgm:presLayoutVars>
      </dgm:prSet>
      <dgm:spPr/>
      <dgm:t>
        <a:bodyPr/>
        <a:lstStyle/>
        <a:p>
          <a:endParaRPr lang="de-DE"/>
        </a:p>
      </dgm:t>
    </dgm:pt>
    <dgm:pt modelId="{670C89C6-274B-43B2-BCD0-8A60DC4A6300}" type="pres">
      <dgm:prSet presAssocID="{69940BE5-C211-4443-A7DE-2F9AA841A600}" presName="sp" presStyleCnt="0"/>
      <dgm:spPr/>
      <dgm:t>
        <a:bodyPr/>
        <a:lstStyle/>
        <a:p>
          <a:endParaRPr lang="de-DE"/>
        </a:p>
      </dgm:t>
    </dgm:pt>
    <dgm:pt modelId="{79AE9826-46E6-42E8-91CC-9BB98A8DD7C9}" type="pres">
      <dgm:prSet presAssocID="{43978C8F-82D5-4C60-B06B-D721A8ACB2D1}" presName="linNode" presStyleCnt="0"/>
      <dgm:spPr/>
      <dgm:t>
        <a:bodyPr/>
        <a:lstStyle/>
        <a:p>
          <a:endParaRPr lang="de-DE"/>
        </a:p>
      </dgm:t>
    </dgm:pt>
    <dgm:pt modelId="{34908177-42C6-4D54-83C2-D5C8E7BEF9CC}" type="pres">
      <dgm:prSet presAssocID="{43978C8F-82D5-4C60-B06B-D721A8ACB2D1}" presName="parentText" presStyleLbl="node1" presStyleIdx="1" presStyleCnt="3">
        <dgm:presLayoutVars>
          <dgm:chMax val="1"/>
          <dgm:bulletEnabled val="1"/>
        </dgm:presLayoutVars>
      </dgm:prSet>
      <dgm:spPr/>
      <dgm:t>
        <a:bodyPr/>
        <a:lstStyle/>
        <a:p>
          <a:endParaRPr lang="de-DE"/>
        </a:p>
      </dgm:t>
    </dgm:pt>
    <dgm:pt modelId="{74F4F466-C0B2-489D-8AE3-60CB15951016}" type="pres">
      <dgm:prSet presAssocID="{43978C8F-82D5-4C60-B06B-D721A8ACB2D1}" presName="descendantText" presStyleLbl="alignAccFollowNode1" presStyleIdx="1" presStyleCnt="3">
        <dgm:presLayoutVars>
          <dgm:bulletEnabled val="1"/>
        </dgm:presLayoutVars>
      </dgm:prSet>
      <dgm:spPr/>
      <dgm:t>
        <a:bodyPr/>
        <a:lstStyle/>
        <a:p>
          <a:endParaRPr lang="de-DE"/>
        </a:p>
      </dgm:t>
    </dgm:pt>
    <dgm:pt modelId="{6935D919-E483-42A5-8441-197146DD3736}" type="pres">
      <dgm:prSet presAssocID="{BF8B53C7-45BC-44C0-8FD8-F30D48C0CAB1}" presName="sp" presStyleCnt="0"/>
      <dgm:spPr/>
      <dgm:t>
        <a:bodyPr/>
        <a:lstStyle/>
        <a:p>
          <a:endParaRPr lang="de-DE"/>
        </a:p>
      </dgm:t>
    </dgm:pt>
    <dgm:pt modelId="{2AA49F22-93C8-491E-8915-52B1306A7622}" type="pres">
      <dgm:prSet presAssocID="{3932CF4B-2EAE-48E4-B933-79FCBE463BCE}" presName="linNode" presStyleCnt="0"/>
      <dgm:spPr/>
      <dgm:t>
        <a:bodyPr/>
        <a:lstStyle/>
        <a:p>
          <a:endParaRPr lang="de-DE"/>
        </a:p>
      </dgm:t>
    </dgm:pt>
    <dgm:pt modelId="{890E34BB-AA86-472C-B8C3-72775B19B7EF}" type="pres">
      <dgm:prSet presAssocID="{3932CF4B-2EAE-48E4-B933-79FCBE463BCE}" presName="parentText" presStyleLbl="node1" presStyleIdx="2" presStyleCnt="3">
        <dgm:presLayoutVars>
          <dgm:chMax val="1"/>
          <dgm:bulletEnabled val="1"/>
        </dgm:presLayoutVars>
      </dgm:prSet>
      <dgm:spPr/>
      <dgm:t>
        <a:bodyPr/>
        <a:lstStyle/>
        <a:p>
          <a:endParaRPr lang="de-DE"/>
        </a:p>
      </dgm:t>
    </dgm:pt>
    <dgm:pt modelId="{DA873861-329F-4A3D-9219-946028B019A1}" type="pres">
      <dgm:prSet presAssocID="{3932CF4B-2EAE-48E4-B933-79FCBE463BCE}" presName="descendantText" presStyleLbl="alignAccFollowNode1" presStyleIdx="2" presStyleCnt="3">
        <dgm:presLayoutVars>
          <dgm:bulletEnabled val="1"/>
        </dgm:presLayoutVars>
      </dgm:prSet>
      <dgm:spPr/>
      <dgm:t>
        <a:bodyPr/>
        <a:lstStyle/>
        <a:p>
          <a:endParaRPr lang="de-DE"/>
        </a:p>
      </dgm:t>
    </dgm:pt>
  </dgm:ptLst>
  <dgm:cxnLst>
    <dgm:cxn modelId="{E7829273-4DE4-44D8-A050-559808F50C53}" srcId="{43978C8F-82D5-4C60-B06B-D721A8ACB2D1}" destId="{95317427-8A33-4976-968D-C74CCC5FF9A0}" srcOrd="1" destOrd="0" parTransId="{72A304A7-6EE3-4A03-9247-836C77F71376}" sibTransId="{86F168DF-BF09-4870-AE6B-1BC84AE69AB3}"/>
    <dgm:cxn modelId="{77A595F8-8023-4A90-869A-73449E33A154}" type="presOf" srcId="{3932CF4B-2EAE-48E4-B933-79FCBE463BCE}" destId="{890E34BB-AA86-472C-B8C3-72775B19B7EF}" srcOrd="0" destOrd="0" presId="urn:microsoft.com/office/officeart/2005/8/layout/vList5"/>
    <dgm:cxn modelId="{4B4F89AE-F4A3-4310-AE0D-A1687A58EB35}" type="presOf" srcId="{AFED8EA2-9141-430E-A9B1-DC9F2FE7DC69}" destId="{74F4F466-C0B2-489D-8AE3-60CB15951016}" srcOrd="0" destOrd="0" presId="urn:microsoft.com/office/officeart/2005/8/layout/vList5"/>
    <dgm:cxn modelId="{6492D686-A2AE-4A9E-A87F-09698619AD6A}" type="presOf" srcId="{43978C8F-82D5-4C60-B06B-D721A8ACB2D1}" destId="{34908177-42C6-4D54-83C2-D5C8E7BEF9CC}" srcOrd="0" destOrd="0" presId="urn:microsoft.com/office/officeart/2005/8/layout/vList5"/>
    <dgm:cxn modelId="{85676EC1-E27B-49ED-AFC0-502DC9C035F3}" srcId="{533B015A-34E2-46E0-97C9-06A1F6F52F4A}" destId="{27F1390F-AB93-4E92-AC65-DBEB11702708}" srcOrd="0" destOrd="0" parTransId="{A9CBA1EA-2562-4C23-B846-13FB781F07F9}" sibTransId="{CC349FE0-6E4A-4042-ACB6-6AB1222FA80A}"/>
    <dgm:cxn modelId="{F00F5AF9-B3EA-4F78-B8D8-B88D64CAF5B2}" type="presOf" srcId="{27F1390F-AB93-4E92-AC65-DBEB11702708}" destId="{BD9E8ED0-10FE-4F01-A7D7-91F18184A84B}" srcOrd="0" destOrd="0" presId="urn:microsoft.com/office/officeart/2005/8/layout/vList5"/>
    <dgm:cxn modelId="{8672DB30-71FA-4842-94F4-79E31C8A77CA}" type="presOf" srcId="{533B015A-34E2-46E0-97C9-06A1F6F52F4A}" destId="{C7CED811-8ACA-411A-809B-301988510EDE}" srcOrd="0" destOrd="0" presId="urn:microsoft.com/office/officeart/2005/8/layout/vList5"/>
    <dgm:cxn modelId="{0B071989-105A-4FB0-9F15-08AF01B226ED}" srcId="{AC280B31-243B-4069-9E50-A99477111FB9}" destId="{3932CF4B-2EAE-48E4-B933-79FCBE463BCE}" srcOrd="2" destOrd="0" parTransId="{999AB072-FD1D-408D-853F-19CA8324420A}" sibTransId="{A263BFDE-D3FC-4A93-85CC-7E73BAD618D6}"/>
    <dgm:cxn modelId="{D22E60D3-12DA-4C4E-AED3-1DE1B729D9EA}" type="presOf" srcId="{95317427-8A33-4976-968D-C74CCC5FF9A0}" destId="{74F4F466-C0B2-489D-8AE3-60CB15951016}" srcOrd="0" destOrd="1" presId="urn:microsoft.com/office/officeart/2005/8/layout/vList5"/>
    <dgm:cxn modelId="{943DD9F1-07B3-4B01-9EEA-BFCA41BF01F1}" srcId="{AC280B31-243B-4069-9E50-A99477111FB9}" destId="{533B015A-34E2-46E0-97C9-06A1F6F52F4A}" srcOrd="0" destOrd="0" parTransId="{43987B23-F9A3-422F-B6F4-862F1166527A}" sibTransId="{69940BE5-C211-4443-A7DE-2F9AA841A600}"/>
    <dgm:cxn modelId="{E09D931A-3866-434B-99B7-1BE57E922C7A}" srcId="{3932CF4B-2EAE-48E4-B933-79FCBE463BCE}" destId="{DBA3AA83-B47A-496B-8E1C-723368A962AF}" srcOrd="0" destOrd="0" parTransId="{886AF5DC-7A89-4933-89CF-918C3C5A8118}" sibTransId="{B04C1E42-304B-4A18-B29B-9BF07D3621EB}"/>
    <dgm:cxn modelId="{75963658-29AF-4ACB-BF02-FC6530F25B3A}" srcId="{AC280B31-243B-4069-9E50-A99477111FB9}" destId="{43978C8F-82D5-4C60-B06B-D721A8ACB2D1}" srcOrd="1" destOrd="0" parTransId="{795AF310-D8D2-4401-BA8D-7339D9EE1BCD}" sibTransId="{BF8B53C7-45BC-44C0-8FD8-F30D48C0CAB1}"/>
    <dgm:cxn modelId="{07F55F48-7C95-4E6D-9A99-015890D88D20}" type="presOf" srcId="{DBA3AA83-B47A-496B-8E1C-723368A962AF}" destId="{DA873861-329F-4A3D-9219-946028B019A1}" srcOrd="0" destOrd="0" presId="urn:microsoft.com/office/officeart/2005/8/layout/vList5"/>
    <dgm:cxn modelId="{DD1D8BF2-8AB1-4643-BEA4-938BFF2690A8}" srcId="{43978C8F-82D5-4C60-B06B-D721A8ACB2D1}" destId="{AFED8EA2-9141-430E-A9B1-DC9F2FE7DC69}" srcOrd="0" destOrd="0" parTransId="{2DA562C8-5209-408F-B360-BB1D7C203339}" sibTransId="{42DCCA96-905C-4647-AABB-2969CD88BDA7}"/>
    <dgm:cxn modelId="{AFB4A537-4722-406D-B4D4-54259256EE0D}" srcId="{3932CF4B-2EAE-48E4-B933-79FCBE463BCE}" destId="{59247F48-20A0-4D1E-9C15-E5A720E43A0D}" srcOrd="1" destOrd="0" parTransId="{73444695-3BB7-4EBA-B327-2CD4730FC6DF}" sibTransId="{F6913932-A9A2-4703-9CDE-657E0705A225}"/>
    <dgm:cxn modelId="{A323B995-69AD-4BC1-AADB-DCF44F88FBFA}" type="presOf" srcId="{AC280B31-243B-4069-9E50-A99477111FB9}" destId="{FF341341-E412-4E14-B939-66D5EBFB1821}" srcOrd="0" destOrd="0" presId="urn:microsoft.com/office/officeart/2005/8/layout/vList5"/>
    <dgm:cxn modelId="{9A3AE421-8311-4AC9-8FBD-CB8480207633}" type="presOf" srcId="{59247F48-20A0-4D1E-9C15-E5A720E43A0D}" destId="{DA873861-329F-4A3D-9219-946028B019A1}" srcOrd="0" destOrd="1" presId="urn:microsoft.com/office/officeart/2005/8/layout/vList5"/>
    <dgm:cxn modelId="{BD1915AD-B5B3-4614-B6A3-6354D27775D9}" type="presParOf" srcId="{FF341341-E412-4E14-B939-66D5EBFB1821}" destId="{84E2A354-F0A1-4EB7-AC34-9D8D23B203AB}" srcOrd="0" destOrd="0" presId="urn:microsoft.com/office/officeart/2005/8/layout/vList5"/>
    <dgm:cxn modelId="{F503CB24-DF95-46BB-A396-AD1D94D18FFA}" type="presParOf" srcId="{84E2A354-F0A1-4EB7-AC34-9D8D23B203AB}" destId="{C7CED811-8ACA-411A-809B-301988510EDE}" srcOrd="0" destOrd="0" presId="urn:microsoft.com/office/officeart/2005/8/layout/vList5"/>
    <dgm:cxn modelId="{F04E409B-449E-4186-8257-FD912CC29108}" type="presParOf" srcId="{84E2A354-F0A1-4EB7-AC34-9D8D23B203AB}" destId="{BD9E8ED0-10FE-4F01-A7D7-91F18184A84B}" srcOrd="1" destOrd="0" presId="urn:microsoft.com/office/officeart/2005/8/layout/vList5"/>
    <dgm:cxn modelId="{ED2F65BF-15FE-437A-8AC9-FC83FF6FB1EE}" type="presParOf" srcId="{FF341341-E412-4E14-B939-66D5EBFB1821}" destId="{670C89C6-274B-43B2-BCD0-8A60DC4A6300}" srcOrd="1" destOrd="0" presId="urn:microsoft.com/office/officeart/2005/8/layout/vList5"/>
    <dgm:cxn modelId="{980787B7-CD04-4EEC-B648-EB2C0E6E2B97}" type="presParOf" srcId="{FF341341-E412-4E14-B939-66D5EBFB1821}" destId="{79AE9826-46E6-42E8-91CC-9BB98A8DD7C9}" srcOrd="2" destOrd="0" presId="urn:microsoft.com/office/officeart/2005/8/layout/vList5"/>
    <dgm:cxn modelId="{EFBEC912-FFD0-4881-A83D-DF49F195F0D5}" type="presParOf" srcId="{79AE9826-46E6-42E8-91CC-9BB98A8DD7C9}" destId="{34908177-42C6-4D54-83C2-D5C8E7BEF9CC}" srcOrd="0" destOrd="0" presId="urn:microsoft.com/office/officeart/2005/8/layout/vList5"/>
    <dgm:cxn modelId="{37077C10-54DC-43F5-9D1E-541F6854A027}" type="presParOf" srcId="{79AE9826-46E6-42E8-91CC-9BB98A8DD7C9}" destId="{74F4F466-C0B2-489D-8AE3-60CB15951016}" srcOrd="1" destOrd="0" presId="urn:microsoft.com/office/officeart/2005/8/layout/vList5"/>
    <dgm:cxn modelId="{4304FBE5-C137-4A30-B7E6-1A3BEA131A6F}" type="presParOf" srcId="{FF341341-E412-4E14-B939-66D5EBFB1821}" destId="{6935D919-E483-42A5-8441-197146DD3736}" srcOrd="3" destOrd="0" presId="urn:microsoft.com/office/officeart/2005/8/layout/vList5"/>
    <dgm:cxn modelId="{0AA33CAC-03A8-4B03-8D29-46DDCAA813C5}" type="presParOf" srcId="{FF341341-E412-4E14-B939-66D5EBFB1821}" destId="{2AA49F22-93C8-491E-8915-52B1306A7622}" srcOrd="4" destOrd="0" presId="urn:microsoft.com/office/officeart/2005/8/layout/vList5"/>
    <dgm:cxn modelId="{86BF7214-A40E-4DA9-A5B6-159BFC3EBBEA}" type="presParOf" srcId="{2AA49F22-93C8-491E-8915-52B1306A7622}" destId="{890E34BB-AA86-472C-B8C3-72775B19B7EF}" srcOrd="0" destOrd="0" presId="urn:microsoft.com/office/officeart/2005/8/layout/vList5"/>
    <dgm:cxn modelId="{41499705-C4D9-430B-B9AB-3EED807DEA34}" type="presParOf" srcId="{2AA49F22-93C8-491E-8915-52B1306A7622}" destId="{DA873861-329F-4A3D-9219-946028B019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280B31-243B-4069-9E50-A99477111F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33B015A-34E2-46E0-97C9-06A1F6F52F4A}">
      <dgm:prSet phldrT="[Text]" custT="1"/>
      <dgm:spPr/>
      <dgm:t>
        <a:bodyPr/>
        <a:lstStyle/>
        <a:p>
          <a:r>
            <a:rPr lang="en-US" sz="1600" dirty="0" err="1" smtClean="0">
              <a:latin typeface="Arial" pitchFamily="34" charset="0"/>
              <a:cs typeface="Arial" pitchFamily="34" charset="0"/>
            </a:rPr>
            <a:t>Anonymisieren</a:t>
          </a:r>
          <a:endParaRPr lang="de-DE" sz="1600" dirty="0">
            <a:latin typeface="Arial" pitchFamily="34" charset="0"/>
            <a:cs typeface="Arial" pitchFamily="34" charset="0"/>
          </a:endParaRPr>
        </a:p>
      </dgm:t>
    </dgm:pt>
    <dgm:pt modelId="{43987B23-F9A3-422F-B6F4-862F1166527A}" type="parTrans" cxnId="{943DD9F1-07B3-4B01-9EEA-BFCA41BF01F1}">
      <dgm:prSet/>
      <dgm:spPr/>
      <dgm:t>
        <a:bodyPr/>
        <a:lstStyle/>
        <a:p>
          <a:endParaRPr lang="de-DE"/>
        </a:p>
      </dgm:t>
    </dgm:pt>
    <dgm:pt modelId="{69940BE5-C211-4443-A7DE-2F9AA841A600}" type="sibTrans" cxnId="{943DD9F1-07B3-4B01-9EEA-BFCA41BF01F1}">
      <dgm:prSet/>
      <dgm:spPr/>
      <dgm:t>
        <a:bodyPr/>
        <a:lstStyle/>
        <a:p>
          <a:endParaRPr lang="de-DE"/>
        </a:p>
      </dgm:t>
    </dgm:pt>
    <dgm:pt modelId="{27F1390F-AB93-4E92-AC65-DBEB11702708}">
      <dgm:prSet phldrT="[Text]" custT="1"/>
      <dgm:spPr/>
      <dgm:t>
        <a:bodyPr/>
        <a:lstStyle/>
        <a:p>
          <a:r>
            <a:rPr lang="de-DE" sz="1600" dirty="0" smtClean="0">
              <a:latin typeface="Arial" pitchFamily="34" charset="0"/>
              <a:cs typeface="Arial" pitchFamily="34" charset="0"/>
            </a:rPr>
            <a:t>Weitestgehende Aufhebung der Zuordnung personenbezogener Daten</a:t>
          </a:r>
          <a:endParaRPr lang="de-DE" sz="1600" dirty="0">
            <a:latin typeface="Arial" pitchFamily="34" charset="0"/>
            <a:cs typeface="Arial" pitchFamily="34" charset="0"/>
          </a:endParaRPr>
        </a:p>
      </dgm:t>
    </dgm:pt>
    <dgm:pt modelId="{A9CBA1EA-2562-4C23-B846-13FB781F07F9}" type="parTrans" cxnId="{85676EC1-E27B-49ED-AFC0-502DC9C035F3}">
      <dgm:prSet/>
      <dgm:spPr/>
      <dgm:t>
        <a:bodyPr/>
        <a:lstStyle/>
        <a:p>
          <a:endParaRPr lang="de-DE"/>
        </a:p>
      </dgm:t>
    </dgm:pt>
    <dgm:pt modelId="{CC349FE0-6E4A-4042-ACB6-6AB1222FA80A}" type="sibTrans" cxnId="{85676EC1-E27B-49ED-AFC0-502DC9C035F3}">
      <dgm:prSet/>
      <dgm:spPr/>
      <dgm:t>
        <a:bodyPr/>
        <a:lstStyle/>
        <a:p>
          <a:endParaRPr lang="de-DE"/>
        </a:p>
      </dgm:t>
    </dgm:pt>
    <dgm:pt modelId="{43978C8F-82D5-4C60-B06B-D721A8ACB2D1}">
      <dgm:prSet phldrT="[Text]" custT="1"/>
      <dgm:spPr/>
      <dgm:t>
        <a:bodyPr/>
        <a:lstStyle/>
        <a:p>
          <a:r>
            <a:rPr lang="de-DE" sz="1600" dirty="0" err="1" smtClean="0">
              <a:latin typeface="Arial" pitchFamily="34" charset="0"/>
              <a:cs typeface="Arial" pitchFamily="34" charset="0"/>
            </a:rPr>
            <a:t>Pseudonomisieren</a:t>
          </a:r>
          <a:endParaRPr lang="de-DE" sz="1600" dirty="0">
            <a:latin typeface="Arial" pitchFamily="34" charset="0"/>
            <a:cs typeface="Arial" pitchFamily="34" charset="0"/>
          </a:endParaRPr>
        </a:p>
      </dgm:t>
    </dgm:pt>
    <dgm:pt modelId="{795AF310-D8D2-4401-BA8D-7339D9EE1BCD}" type="parTrans" cxnId="{75963658-29AF-4ACB-BF02-FC6530F25B3A}">
      <dgm:prSet/>
      <dgm:spPr/>
      <dgm:t>
        <a:bodyPr/>
        <a:lstStyle/>
        <a:p>
          <a:endParaRPr lang="de-DE"/>
        </a:p>
      </dgm:t>
    </dgm:pt>
    <dgm:pt modelId="{BF8B53C7-45BC-44C0-8FD8-F30D48C0CAB1}" type="sibTrans" cxnId="{75963658-29AF-4ACB-BF02-FC6530F25B3A}">
      <dgm:prSet/>
      <dgm:spPr/>
      <dgm:t>
        <a:bodyPr/>
        <a:lstStyle/>
        <a:p>
          <a:endParaRPr lang="de-DE"/>
        </a:p>
      </dgm:t>
    </dgm:pt>
    <dgm:pt modelId="{AFED8EA2-9141-430E-A9B1-DC9F2FE7DC69}">
      <dgm:prSet phldrT="[Text]" custT="1"/>
      <dgm:spPr/>
      <dgm:t>
        <a:bodyPr/>
        <a:lstStyle/>
        <a:p>
          <a:r>
            <a:rPr lang="en-US" sz="1600" dirty="0" err="1" smtClean="0">
              <a:latin typeface="Arial" pitchFamily="34" charset="0"/>
              <a:cs typeface="Arial" pitchFamily="34" charset="0"/>
            </a:rPr>
            <a:t>Ersetzung</a:t>
          </a:r>
          <a:r>
            <a:rPr lang="en-US" sz="1600" dirty="0" smtClean="0">
              <a:latin typeface="Arial" pitchFamily="34" charset="0"/>
              <a:cs typeface="Arial" pitchFamily="34" charset="0"/>
            </a:rPr>
            <a:t> von </a:t>
          </a:r>
          <a:r>
            <a:rPr lang="en-US" sz="1600" dirty="0" err="1" smtClean="0">
              <a:latin typeface="Arial" pitchFamily="34" charset="0"/>
              <a:cs typeface="Arial" pitchFamily="34" charset="0"/>
            </a:rPr>
            <a:t>Idenitifikationsmerkmalen</a:t>
          </a:r>
          <a:endParaRPr lang="de-DE" sz="1600" dirty="0">
            <a:latin typeface="Arial" pitchFamily="34" charset="0"/>
            <a:cs typeface="Arial" pitchFamily="34" charset="0"/>
          </a:endParaRPr>
        </a:p>
      </dgm:t>
    </dgm:pt>
    <dgm:pt modelId="{2DA562C8-5209-408F-B360-BB1D7C203339}" type="parTrans" cxnId="{DD1D8BF2-8AB1-4643-BEA4-938BFF2690A8}">
      <dgm:prSet/>
      <dgm:spPr/>
      <dgm:t>
        <a:bodyPr/>
        <a:lstStyle/>
        <a:p>
          <a:endParaRPr lang="de-DE"/>
        </a:p>
      </dgm:t>
    </dgm:pt>
    <dgm:pt modelId="{42DCCA96-905C-4647-AABB-2969CD88BDA7}" type="sibTrans" cxnId="{DD1D8BF2-8AB1-4643-BEA4-938BFF2690A8}">
      <dgm:prSet/>
      <dgm:spPr/>
      <dgm:t>
        <a:bodyPr/>
        <a:lstStyle/>
        <a:p>
          <a:endParaRPr lang="de-DE"/>
        </a:p>
      </dgm:t>
    </dgm:pt>
    <dgm:pt modelId="{3932CF4B-2EAE-48E4-B933-79FCBE463BCE}">
      <dgm:prSet phldrT="[Text]" custT="1"/>
      <dgm:spPr/>
      <dgm:t>
        <a:bodyPr/>
        <a:lstStyle/>
        <a:p>
          <a:r>
            <a:rPr lang="de-DE" sz="1600" dirty="0" smtClean="0">
              <a:latin typeface="Arial" pitchFamily="34" charset="0"/>
              <a:cs typeface="Arial" pitchFamily="34" charset="0"/>
            </a:rPr>
            <a:t>Aggregieren</a:t>
          </a:r>
          <a:endParaRPr lang="de-DE" sz="1600" dirty="0">
            <a:latin typeface="Arial" pitchFamily="34" charset="0"/>
            <a:cs typeface="Arial" pitchFamily="34" charset="0"/>
          </a:endParaRPr>
        </a:p>
      </dgm:t>
    </dgm:pt>
    <dgm:pt modelId="{999AB072-FD1D-408D-853F-19CA8324420A}" type="parTrans" cxnId="{0B071989-105A-4FB0-9F15-08AF01B226ED}">
      <dgm:prSet/>
      <dgm:spPr/>
      <dgm:t>
        <a:bodyPr/>
        <a:lstStyle/>
        <a:p>
          <a:endParaRPr lang="de-DE"/>
        </a:p>
      </dgm:t>
    </dgm:pt>
    <dgm:pt modelId="{A263BFDE-D3FC-4A93-85CC-7E73BAD618D6}" type="sibTrans" cxnId="{0B071989-105A-4FB0-9F15-08AF01B226ED}">
      <dgm:prSet/>
      <dgm:spPr/>
      <dgm:t>
        <a:bodyPr/>
        <a:lstStyle/>
        <a:p>
          <a:endParaRPr lang="de-DE"/>
        </a:p>
      </dgm:t>
    </dgm:pt>
    <dgm:pt modelId="{DBA3AA83-B47A-496B-8E1C-723368A962AF}">
      <dgm:prSet phldrT="[Text]" custT="1"/>
      <dgm:spPr/>
      <dgm:t>
        <a:bodyPr/>
        <a:lstStyle/>
        <a:p>
          <a:r>
            <a:rPr lang="de-DE" sz="1600" dirty="0" smtClean="0">
              <a:latin typeface="Arial" pitchFamily="34" charset="0"/>
              <a:cs typeface="Arial" pitchFamily="34" charset="0"/>
            </a:rPr>
            <a:t>Aufstellung einer Statistik über einen ausreichend großen Personenkreis</a:t>
          </a:r>
          <a:endParaRPr lang="de-DE" sz="1600" dirty="0">
            <a:latin typeface="Arial" pitchFamily="34" charset="0"/>
            <a:cs typeface="Arial" pitchFamily="34" charset="0"/>
          </a:endParaRPr>
        </a:p>
      </dgm:t>
    </dgm:pt>
    <dgm:pt modelId="{886AF5DC-7A89-4933-89CF-918C3C5A8118}" type="parTrans" cxnId="{E09D931A-3866-434B-99B7-1BE57E922C7A}">
      <dgm:prSet/>
      <dgm:spPr/>
      <dgm:t>
        <a:bodyPr/>
        <a:lstStyle/>
        <a:p>
          <a:endParaRPr lang="de-DE"/>
        </a:p>
      </dgm:t>
    </dgm:pt>
    <dgm:pt modelId="{B04C1E42-304B-4A18-B29B-9BF07D3621EB}" type="sibTrans" cxnId="{E09D931A-3866-434B-99B7-1BE57E922C7A}">
      <dgm:prSet/>
      <dgm:spPr/>
      <dgm:t>
        <a:bodyPr/>
        <a:lstStyle/>
        <a:p>
          <a:endParaRPr lang="de-DE"/>
        </a:p>
      </dgm:t>
    </dgm:pt>
    <dgm:pt modelId="{FF341341-E412-4E14-B939-66D5EBFB1821}" type="pres">
      <dgm:prSet presAssocID="{AC280B31-243B-4069-9E50-A99477111FB9}" presName="Name0" presStyleCnt="0">
        <dgm:presLayoutVars>
          <dgm:dir/>
          <dgm:animLvl val="lvl"/>
          <dgm:resizeHandles val="exact"/>
        </dgm:presLayoutVars>
      </dgm:prSet>
      <dgm:spPr/>
      <dgm:t>
        <a:bodyPr/>
        <a:lstStyle/>
        <a:p>
          <a:endParaRPr lang="de-DE"/>
        </a:p>
      </dgm:t>
    </dgm:pt>
    <dgm:pt modelId="{84E2A354-F0A1-4EB7-AC34-9D8D23B203AB}" type="pres">
      <dgm:prSet presAssocID="{533B015A-34E2-46E0-97C9-06A1F6F52F4A}" presName="linNode" presStyleCnt="0"/>
      <dgm:spPr/>
      <dgm:t>
        <a:bodyPr/>
        <a:lstStyle/>
        <a:p>
          <a:endParaRPr lang="de-DE"/>
        </a:p>
      </dgm:t>
    </dgm:pt>
    <dgm:pt modelId="{C7CED811-8ACA-411A-809B-301988510EDE}" type="pres">
      <dgm:prSet presAssocID="{533B015A-34E2-46E0-97C9-06A1F6F52F4A}" presName="parentText" presStyleLbl="node1" presStyleIdx="0" presStyleCnt="3" custScaleX="83438">
        <dgm:presLayoutVars>
          <dgm:chMax val="1"/>
          <dgm:bulletEnabled val="1"/>
        </dgm:presLayoutVars>
      </dgm:prSet>
      <dgm:spPr/>
      <dgm:t>
        <a:bodyPr/>
        <a:lstStyle/>
        <a:p>
          <a:endParaRPr lang="de-DE"/>
        </a:p>
      </dgm:t>
    </dgm:pt>
    <dgm:pt modelId="{BD9E8ED0-10FE-4F01-A7D7-91F18184A84B}" type="pres">
      <dgm:prSet presAssocID="{533B015A-34E2-46E0-97C9-06A1F6F52F4A}" presName="descendantText" presStyleLbl="alignAccFollowNode1" presStyleIdx="0" presStyleCnt="3">
        <dgm:presLayoutVars>
          <dgm:bulletEnabled val="1"/>
        </dgm:presLayoutVars>
      </dgm:prSet>
      <dgm:spPr/>
      <dgm:t>
        <a:bodyPr/>
        <a:lstStyle/>
        <a:p>
          <a:endParaRPr lang="de-DE"/>
        </a:p>
      </dgm:t>
    </dgm:pt>
    <dgm:pt modelId="{670C89C6-274B-43B2-BCD0-8A60DC4A6300}" type="pres">
      <dgm:prSet presAssocID="{69940BE5-C211-4443-A7DE-2F9AA841A600}" presName="sp" presStyleCnt="0"/>
      <dgm:spPr/>
      <dgm:t>
        <a:bodyPr/>
        <a:lstStyle/>
        <a:p>
          <a:endParaRPr lang="de-DE"/>
        </a:p>
      </dgm:t>
    </dgm:pt>
    <dgm:pt modelId="{79AE9826-46E6-42E8-91CC-9BB98A8DD7C9}" type="pres">
      <dgm:prSet presAssocID="{43978C8F-82D5-4C60-B06B-D721A8ACB2D1}" presName="linNode" presStyleCnt="0"/>
      <dgm:spPr/>
      <dgm:t>
        <a:bodyPr/>
        <a:lstStyle/>
        <a:p>
          <a:endParaRPr lang="de-DE"/>
        </a:p>
      </dgm:t>
    </dgm:pt>
    <dgm:pt modelId="{34908177-42C6-4D54-83C2-D5C8E7BEF9CC}" type="pres">
      <dgm:prSet presAssocID="{43978C8F-82D5-4C60-B06B-D721A8ACB2D1}" presName="parentText" presStyleLbl="node1" presStyleIdx="1" presStyleCnt="3" custScaleX="83438">
        <dgm:presLayoutVars>
          <dgm:chMax val="1"/>
          <dgm:bulletEnabled val="1"/>
        </dgm:presLayoutVars>
      </dgm:prSet>
      <dgm:spPr/>
      <dgm:t>
        <a:bodyPr/>
        <a:lstStyle/>
        <a:p>
          <a:endParaRPr lang="de-DE"/>
        </a:p>
      </dgm:t>
    </dgm:pt>
    <dgm:pt modelId="{74F4F466-C0B2-489D-8AE3-60CB15951016}" type="pres">
      <dgm:prSet presAssocID="{43978C8F-82D5-4C60-B06B-D721A8ACB2D1}" presName="descendantText" presStyleLbl="alignAccFollowNode1" presStyleIdx="1" presStyleCnt="3">
        <dgm:presLayoutVars>
          <dgm:bulletEnabled val="1"/>
        </dgm:presLayoutVars>
      </dgm:prSet>
      <dgm:spPr/>
      <dgm:t>
        <a:bodyPr/>
        <a:lstStyle/>
        <a:p>
          <a:endParaRPr lang="de-DE"/>
        </a:p>
      </dgm:t>
    </dgm:pt>
    <dgm:pt modelId="{6935D919-E483-42A5-8441-197146DD3736}" type="pres">
      <dgm:prSet presAssocID="{BF8B53C7-45BC-44C0-8FD8-F30D48C0CAB1}" presName="sp" presStyleCnt="0"/>
      <dgm:spPr/>
      <dgm:t>
        <a:bodyPr/>
        <a:lstStyle/>
        <a:p>
          <a:endParaRPr lang="de-DE"/>
        </a:p>
      </dgm:t>
    </dgm:pt>
    <dgm:pt modelId="{2AA49F22-93C8-491E-8915-52B1306A7622}" type="pres">
      <dgm:prSet presAssocID="{3932CF4B-2EAE-48E4-B933-79FCBE463BCE}" presName="linNode" presStyleCnt="0"/>
      <dgm:spPr/>
      <dgm:t>
        <a:bodyPr/>
        <a:lstStyle/>
        <a:p>
          <a:endParaRPr lang="de-DE"/>
        </a:p>
      </dgm:t>
    </dgm:pt>
    <dgm:pt modelId="{890E34BB-AA86-472C-B8C3-72775B19B7EF}" type="pres">
      <dgm:prSet presAssocID="{3932CF4B-2EAE-48E4-B933-79FCBE463BCE}" presName="parentText" presStyleLbl="node1" presStyleIdx="2" presStyleCnt="3" custScaleX="83438">
        <dgm:presLayoutVars>
          <dgm:chMax val="1"/>
          <dgm:bulletEnabled val="1"/>
        </dgm:presLayoutVars>
      </dgm:prSet>
      <dgm:spPr/>
      <dgm:t>
        <a:bodyPr/>
        <a:lstStyle/>
        <a:p>
          <a:endParaRPr lang="de-DE"/>
        </a:p>
      </dgm:t>
    </dgm:pt>
    <dgm:pt modelId="{DA873861-329F-4A3D-9219-946028B019A1}" type="pres">
      <dgm:prSet presAssocID="{3932CF4B-2EAE-48E4-B933-79FCBE463BCE}" presName="descendantText" presStyleLbl="alignAccFollowNode1" presStyleIdx="2" presStyleCnt="3">
        <dgm:presLayoutVars>
          <dgm:bulletEnabled val="1"/>
        </dgm:presLayoutVars>
      </dgm:prSet>
      <dgm:spPr/>
      <dgm:t>
        <a:bodyPr/>
        <a:lstStyle/>
        <a:p>
          <a:endParaRPr lang="de-DE"/>
        </a:p>
      </dgm:t>
    </dgm:pt>
  </dgm:ptLst>
  <dgm:cxnLst>
    <dgm:cxn modelId="{48A5D1D0-45FE-4D86-B496-D8F56B78DFF2}" type="presOf" srcId="{DBA3AA83-B47A-496B-8E1C-723368A962AF}" destId="{DA873861-329F-4A3D-9219-946028B019A1}" srcOrd="0" destOrd="0" presId="urn:microsoft.com/office/officeart/2005/8/layout/vList5"/>
    <dgm:cxn modelId="{85676EC1-E27B-49ED-AFC0-502DC9C035F3}" srcId="{533B015A-34E2-46E0-97C9-06A1F6F52F4A}" destId="{27F1390F-AB93-4E92-AC65-DBEB11702708}" srcOrd="0" destOrd="0" parTransId="{A9CBA1EA-2562-4C23-B846-13FB781F07F9}" sibTransId="{CC349FE0-6E4A-4042-ACB6-6AB1222FA80A}"/>
    <dgm:cxn modelId="{A5ADF739-AE9A-4B71-B809-F87D72AECC5D}" type="presOf" srcId="{27F1390F-AB93-4E92-AC65-DBEB11702708}" destId="{BD9E8ED0-10FE-4F01-A7D7-91F18184A84B}" srcOrd="0" destOrd="0" presId="urn:microsoft.com/office/officeart/2005/8/layout/vList5"/>
    <dgm:cxn modelId="{41C93912-4F36-4A80-AE6A-7CEDAFBF5659}" type="presOf" srcId="{533B015A-34E2-46E0-97C9-06A1F6F52F4A}" destId="{C7CED811-8ACA-411A-809B-301988510EDE}" srcOrd="0" destOrd="0" presId="urn:microsoft.com/office/officeart/2005/8/layout/vList5"/>
    <dgm:cxn modelId="{1FEDEC5B-E196-4686-8048-7ED6041D8474}" type="presOf" srcId="{3932CF4B-2EAE-48E4-B933-79FCBE463BCE}" destId="{890E34BB-AA86-472C-B8C3-72775B19B7EF}" srcOrd="0" destOrd="0" presId="urn:microsoft.com/office/officeart/2005/8/layout/vList5"/>
    <dgm:cxn modelId="{59131661-0DA9-466C-88C5-B90A9166C119}" type="presOf" srcId="{43978C8F-82D5-4C60-B06B-D721A8ACB2D1}" destId="{34908177-42C6-4D54-83C2-D5C8E7BEF9CC}" srcOrd="0" destOrd="0" presId="urn:microsoft.com/office/officeart/2005/8/layout/vList5"/>
    <dgm:cxn modelId="{91B22776-54FB-4A31-AD9E-D19A100B6CE2}" type="presOf" srcId="{AC280B31-243B-4069-9E50-A99477111FB9}" destId="{FF341341-E412-4E14-B939-66D5EBFB1821}" srcOrd="0" destOrd="0" presId="urn:microsoft.com/office/officeart/2005/8/layout/vList5"/>
    <dgm:cxn modelId="{0B071989-105A-4FB0-9F15-08AF01B226ED}" srcId="{AC280B31-243B-4069-9E50-A99477111FB9}" destId="{3932CF4B-2EAE-48E4-B933-79FCBE463BCE}" srcOrd="2" destOrd="0" parTransId="{999AB072-FD1D-408D-853F-19CA8324420A}" sibTransId="{A263BFDE-D3FC-4A93-85CC-7E73BAD618D6}"/>
    <dgm:cxn modelId="{943DD9F1-07B3-4B01-9EEA-BFCA41BF01F1}" srcId="{AC280B31-243B-4069-9E50-A99477111FB9}" destId="{533B015A-34E2-46E0-97C9-06A1F6F52F4A}" srcOrd="0" destOrd="0" parTransId="{43987B23-F9A3-422F-B6F4-862F1166527A}" sibTransId="{69940BE5-C211-4443-A7DE-2F9AA841A600}"/>
    <dgm:cxn modelId="{E09D931A-3866-434B-99B7-1BE57E922C7A}" srcId="{3932CF4B-2EAE-48E4-B933-79FCBE463BCE}" destId="{DBA3AA83-B47A-496B-8E1C-723368A962AF}" srcOrd="0" destOrd="0" parTransId="{886AF5DC-7A89-4933-89CF-918C3C5A8118}" sibTransId="{B04C1E42-304B-4A18-B29B-9BF07D3621EB}"/>
    <dgm:cxn modelId="{75963658-29AF-4ACB-BF02-FC6530F25B3A}" srcId="{AC280B31-243B-4069-9E50-A99477111FB9}" destId="{43978C8F-82D5-4C60-B06B-D721A8ACB2D1}" srcOrd="1" destOrd="0" parTransId="{795AF310-D8D2-4401-BA8D-7339D9EE1BCD}" sibTransId="{BF8B53C7-45BC-44C0-8FD8-F30D48C0CAB1}"/>
    <dgm:cxn modelId="{DD1D8BF2-8AB1-4643-BEA4-938BFF2690A8}" srcId="{43978C8F-82D5-4C60-B06B-D721A8ACB2D1}" destId="{AFED8EA2-9141-430E-A9B1-DC9F2FE7DC69}" srcOrd="0" destOrd="0" parTransId="{2DA562C8-5209-408F-B360-BB1D7C203339}" sibTransId="{42DCCA96-905C-4647-AABB-2969CD88BDA7}"/>
    <dgm:cxn modelId="{D91A954C-CA79-4A8B-B80C-F1B69E764C07}" type="presOf" srcId="{AFED8EA2-9141-430E-A9B1-DC9F2FE7DC69}" destId="{74F4F466-C0B2-489D-8AE3-60CB15951016}" srcOrd="0" destOrd="0" presId="urn:microsoft.com/office/officeart/2005/8/layout/vList5"/>
    <dgm:cxn modelId="{BCA363E9-A4C9-4A89-8C7D-05879EA6E65F}" type="presParOf" srcId="{FF341341-E412-4E14-B939-66D5EBFB1821}" destId="{84E2A354-F0A1-4EB7-AC34-9D8D23B203AB}" srcOrd="0" destOrd="0" presId="urn:microsoft.com/office/officeart/2005/8/layout/vList5"/>
    <dgm:cxn modelId="{860AAEBB-2BF1-4658-AF35-68C433A6E8CF}" type="presParOf" srcId="{84E2A354-F0A1-4EB7-AC34-9D8D23B203AB}" destId="{C7CED811-8ACA-411A-809B-301988510EDE}" srcOrd="0" destOrd="0" presId="urn:microsoft.com/office/officeart/2005/8/layout/vList5"/>
    <dgm:cxn modelId="{A55E312B-E2E6-4554-AF07-B6D553697ED7}" type="presParOf" srcId="{84E2A354-F0A1-4EB7-AC34-9D8D23B203AB}" destId="{BD9E8ED0-10FE-4F01-A7D7-91F18184A84B}" srcOrd="1" destOrd="0" presId="urn:microsoft.com/office/officeart/2005/8/layout/vList5"/>
    <dgm:cxn modelId="{9C32FB16-FECB-46C2-A998-D245810ACA7F}" type="presParOf" srcId="{FF341341-E412-4E14-B939-66D5EBFB1821}" destId="{670C89C6-274B-43B2-BCD0-8A60DC4A6300}" srcOrd="1" destOrd="0" presId="urn:microsoft.com/office/officeart/2005/8/layout/vList5"/>
    <dgm:cxn modelId="{1553376C-1190-4415-A420-14734BD95A66}" type="presParOf" srcId="{FF341341-E412-4E14-B939-66D5EBFB1821}" destId="{79AE9826-46E6-42E8-91CC-9BB98A8DD7C9}" srcOrd="2" destOrd="0" presId="urn:microsoft.com/office/officeart/2005/8/layout/vList5"/>
    <dgm:cxn modelId="{3A989170-C8F6-4230-9BB7-5C1D956C246E}" type="presParOf" srcId="{79AE9826-46E6-42E8-91CC-9BB98A8DD7C9}" destId="{34908177-42C6-4D54-83C2-D5C8E7BEF9CC}" srcOrd="0" destOrd="0" presId="urn:microsoft.com/office/officeart/2005/8/layout/vList5"/>
    <dgm:cxn modelId="{AF863EF7-6C94-46DF-B731-030B4431E2C3}" type="presParOf" srcId="{79AE9826-46E6-42E8-91CC-9BB98A8DD7C9}" destId="{74F4F466-C0B2-489D-8AE3-60CB15951016}" srcOrd="1" destOrd="0" presId="urn:microsoft.com/office/officeart/2005/8/layout/vList5"/>
    <dgm:cxn modelId="{9C8D3E0D-9DEF-4E89-AE66-65C4C9BD5C0C}" type="presParOf" srcId="{FF341341-E412-4E14-B939-66D5EBFB1821}" destId="{6935D919-E483-42A5-8441-197146DD3736}" srcOrd="3" destOrd="0" presId="urn:microsoft.com/office/officeart/2005/8/layout/vList5"/>
    <dgm:cxn modelId="{38136AAD-58F2-4DE1-8E25-C8C2BB380A51}" type="presParOf" srcId="{FF341341-E412-4E14-B939-66D5EBFB1821}" destId="{2AA49F22-93C8-491E-8915-52B1306A7622}" srcOrd="4" destOrd="0" presId="urn:microsoft.com/office/officeart/2005/8/layout/vList5"/>
    <dgm:cxn modelId="{4A7AFB84-381D-4E68-8F78-5FA49714ECA6}" type="presParOf" srcId="{2AA49F22-93C8-491E-8915-52B1306A7622}" destId="{890E34BB-AA86-472C-B8C3-72775B19B7EF}" srcOrd="0" destOrd="0" presId="urn:microsoft.com/office/officeart/2005/8/layout/vList5"/>
    <dgm:cxn modelId="{E5388410-E349-450F-95A7-DD4CA9BC8ACE}" type="presParOf" srcId="{2AA49F22-93C8-491E-8915-52B1306A7622}" destId="{DA873861-329F-4A3D-9219-946028B019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0376-33D0-46E9-B4C5-B992426A90BD}">
      <dsp:nvSpPr>
        <dsp:cNvPr id="0" name=""/>
        <dsp:cNvSpPr/>
      </dsp:nvSpPr>
      <dsp:spPr>
        <a:xfrm>
          <a:off x="820286" y="29730"/>
          <a:ext cx="3840707" cy="3840707"/>
        </a:xfrm>
        <a:prstGeom prst="circularArrow">
          <a:avLst>
            <a:gd name="adj1" fmla="val 5544"/>
            <a:gd name="adj2" fmla="val 330680"/>
            <a:gd name="adj3" fmla="val 13547428"/>
            <a:gd name="adj4" fmla="val 17526652"/>
            <a:gd name="adj5" fmla="val 5757"/>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FAE2C0D8-3396-443D-9481-230C505A11B3}">
      <dsp:nvSpPr>
        <dsp:cNvPr id="0" name=""/>
        <dsp:cNvSpPr/>
      </dsp:nvSpPr>
      <dsp:spPr>
        <a:xfrm>
          <a:off x="1709611" y="158731"/>
          <a:ext cx="1972493" cy="61412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smtClean="0">
              <a:latin typeface="Arial" pitchFamily="34" charset="0"/>
              <a:cs typeface="Arial" pitchFamily="34" charset="0"/>
            </a:rPr>
            <a:t>Forschungsfrage</a:t>
          </a:r>
          <a:endParaRPr lang="de-DE" sz="1300" b="1" kern="1200" dirty="0">
            <a:latin typeface="Arial" pitchFamily="34" charset="0"/>
            <a:cs typeface="Arial" pitchFamily="34" charset="0"/>
          </a:endParaRPr>
        </a:p>
      </dsp:txBody>
      <dsp:txXfrm>
        <a:off x="1739590" y="188710"/>
        <a:ext cx="1912535" cy="554163"/>
      </dsp:txXfrm>
    </dsp:sp>
    <dsp:sp modelId="{E76669C4-E85B-469E-8C4A-9FEF7F55F661}">
      <dsp:nvSpPr>
        <dsp:cNvPr id="0" name=""/>
        <dsp:cNvSpPr/>
      </dsp:nvSpPr>
      <dsp:spPr>
        <a:xfrm>
          <a:off x="3393162" y="1388880"/>
          <a:ext cx="1748338" cy="5059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smtClean="0">
              <a:latin typeface="Arial" pitchFamily="34" charset="0"/>
              <a:cs typeface="Arial" pitchFamily="34" charset="0"/>
            </a:rPr>
            <a:t>Datenerhebung</a:t>
          </a:r>
          <a:endParaRPr lang="de-DE" sz="1300" b="1" kern="1200" dirty="0">
            <a:latin typeface="Arial" pitchFamily="34" charset="0"/>
            <a:cs typeface="Arial" pitchFamily="34" charset="0"/>
          </a:endParaRPr>
        </a:p>
      </dsp:txBody>
      <dsp:txXfrm>
        <a:off x="3417860" y="1413578"/>
        <a:ext cx="1698942" cy="456538"/>
      </dsp:txXfrm>
    </dsp:sp>
    <dsp:sp modelId="{7257216F-3A42-4CA2-84B8-752068280B2D}">
      <dsp:nvSpPr>
        <dsp:cNvPr id="0" name=""/>
        <dsp:cNvSpPr/>
      </dsp:nvSpPr>
      <dsp:spPr>
        <a:xfrm>
          <a:off x="2788821" y="3175678"/>
          <a:ext cx="1748338" cy="5059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smtClean="0">
              <a:latin typeface="Arial" pitchFamily="34" charset="0"/>
              <a:cs typeface="Arial" pitchFamily="34" charset="0"/>
            </a:rPr>
            <a:t>Datenspeicherung</a:t>
          </a:r>
          <a:endParaRPr lang="de-DE" sz="1300" b="1" kern="1200" dirty="0">
            <a:latin typeface="Arial" pitchFamily="34" charset="0"/>
            <a:cs typeface="Arial" pitchFamily="34" charset="0"/>
          </a:endParaRPr>
        </a:p>
      </dsp:txBody>
      <dsp:txXfrm>
        <a:off x="2813519" y="3200376"/>
        <a:ext cx="1698942" cy="456538"/>
      </dsp:txXfrm>
    </dsp:sp>
    <dsp:sp modelId="{D8208489-6BE7-4190-8BFD-1B1E89D0AFA0}">
      <dsp:nvSpPr>
        <dsp:cNvPr id="0" name=""/>
        <dsp:cNvSpPr/>
      </dsp:nvSpPr>
      <dsp:spPr>
        <a:xfrm>
          <a:off x="863439" y="3175678"/>
          <a:ext cx="1748338" cy="5059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smtClean="0">
              <a:latin typeface="Arial" pitchFamily="34" charset="0"/>
              <a:cs typeface="Arial" pitchFamily="34" charset="0"/>
            </a:rPr>
            <a:t>Datenverarbeitung</a:t>
          </a:r>
          <a:endParaRPr lang="de-DE" sz="1300" b="1" kern="1200" dirty="0">
            <a:latin typeface="Arial" pitchFamily="34" charset="0"/>
            <a:cs typeface="Arial" pitchFamily="34" charset="0"/>
          </a:endParaRPr>
        </a:p>
      </dsp:txBody>
      <dsp:txXfrm>
        <a:off x="888137" y="3200376"/>
        <a:ext cx="1698942" cy="456538"/>
      </dsp:txXfrm>
    </dsp:sp>
    <dsp:sp modelId="{5428268A-33FE-4850-B811-51FA1719D3BE}">
      <dsp:nvSpPr>
        <dsp:cNvPr id="0" name=""/>
        <dsp:cNvSpPr/>
      </dsp:nvSpPr>
      <dsp:spPr>
        <a:xfrm>
          <a:off x="268463" y="1344531"/>
          <a:ext cx="1748338" cy="5059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smtClean="0">
              <a:latin typeface="Arial" pitchFamily="34" charset="0"/>
              <a:cs typeface="Arial" pitchFamily="34" charset="0"/>
            </a:rPr>
            <a:t>Veröffentlichung &amp; Austausch </a:t>
          </a:r>
          <a:endParaRPr lang="de-DE" sz="1300" b="1" kern="1200" dirty="0">
            <a:latin typeface="Arial" pitchFamily="34" charset="0"/>
            <a:cs typeface="Arial" pitchFamily="34" charset="0"/>
          </a:endParaRPr>
        </a:p>
      </dsp:txBody>
      <dsp:txXfrm>
        <a:off x="293161" y="1369229"/>
        <a:ext cx="1698942" cy="456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0376-33D0-46E9-B4C5-B992426A90BD}">
      <dsp:nvSpPr>
        <dsp:cNvPr id="0" name=""/>
        <dsp:cNvSpPr/>
      </dsp:nvSpPr>
      <dsp:spPr>
        <a:xfrm>
          <a:off x="574809" y="26978"/>
          <a:ext cx="2762327" cy="2762327"/>
        </a:xfrm>
        <a:prstGeom prst="circularArrow">
          <a:avLst>
            <a:gd name="adj1" fmla="val 5544"/>
            <a:gd name="adj2" fmla="val 330680"/>
            <a:gd name="adj3" fmla="val 13638442"/>
            <a:gd name="adj4" fmla="val 17470216"/>
            <a:gd name="adj5" fmla="val 5757"/>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FAE2C0D8-3396-443D-9481-230C505A11B3}">
      <dsp:nvSpPr>
        <dsp:cNvPr id="0" name=""/>
        <dsp:cNvSpPr/>
      </dsp:nvSpPr>
      <dsp:spPr>
        <a:xfrm>
          <a:off x="1239077" y="110380"/>
          <a:ext cx="1369374" cy="42634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Forschungsfrage</a:t>
          </a:r>
          <a:endParaRPr lang="de-DE" sz="900" b="1" kern="1200" dirty="0">
            <a:latin typeface="Arial" pitchFamily="34" charset="0"/>
            <a:cs typeface="Arial" pitchFamily="34" charset="0"/>
          </a:endParaRPr>
        </a:p>
      </dsp:txBody>
      <dsp:txXfrm>
        <a:off x="1259889" y="131192"/>
        <a:ext cx="1327750" cy="384720"/>
      </dsp:txXfrm>
    </dsp:sp>
    <dsp:sp modelId="{E76669C4-E85B-469E-8C4A-9FEF7F55F661}">
      <dsp:nvSpPr>
        <dsp:cNvPr id="0" name=""/>
        <dsp:cNvSpPr/>
      </dsp:nvSpPr>
      <dsp:spPr>
        <a:xfrm>
          <a:off x="2447126" y="993780"/>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Datenerhebung</a:t>
          </a:r>
          <a:endParaRPr lang="de-DE" sz="900" b="1" kern="1200" dirty="0">
            <a:latin typeface="Arial" pitchFamily="34" charset="0"/>
            <a:cs typeface="Arial" pitchFamily="34" charset="0"/>
          </a:endParaRPr>
        </a:p>
      </dsp:txBody>
      <dsp:txXfrm>
        <a:off x="2464272" y="1010926"/>
        <a:ext cx="1179466" cy="316945"/>
      </dsp:txXfrm>
    </dsp:sp>
    <dsp:sp modelId="{7257216F-3A42-4CA2-84B8-752068280B2D}">
      <dsp:nvSpPr>
        <dsp:cNvPr id="0" name=""/>
        <dsp:cNvSpPr/>
      </dsp:nvSpPr>
      <dsp:spPr>
        <a:xfrm>
          <a:off x="2012470" y="2278888"/>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Datenspeicherung</a:t>
          </a:r>
          <a:endParaRPr lang="de-DE" sz="900" b="1" kern="1200" dirty="0">
            <a:latin typeface="Arial" pitchFamily="34" charset="0"/>
            <a:cs typeface="Arial" pitchFamily="34" charset="0"/>
          </a:endParaRPr>
        </a:p>
      </dsp:txBody>
      <dsp:txXfrm>
        <a:off x="2029616" y="2296034"/>
        <a:ext cx="1179466" cy="316945"/>
      </dsp:txXfrm>
    </dsp:sp>
    <dsp:sp modelId="{D8208489-6BE7-4190-8BFD-1B1E89D0AFA0}">
      <dsp:nvSpPr>
        <dsp:cNvPr id="0" name=""/>
        <dsp:cNvSpPr/>
      </dsp:nvSpPr>
      <dsp:spPr>
        <a:xfrm>
          <a:off x="627689" y="2278888"/>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Datenverarbeitung</a:t>
          </a:r>
          <a:endParaRPr lang="de-DE" sz="900" b="1" kern="1200" dirty="0">
            <a:latin typeface="Arial" pitchFamily="34" charset="0"/>
            <a:cs typeface="Arial" pitchFamily="34" charset="0"/>
          </a:endParaRPr>
        </a:p>
      </dsp:txBody>
      <dsp:txXfrm>
        <a:off x="644835" y="2296034"/>
        <a:ext cx="1179466" cy="316945"/>
      </dsp:txXfrm>
    </dsp:sp>
    <dsp:sp modelId="{5428268A-33FE-4850-B811-51FA1719D3BE}">
      <dsp:nvSpPr>
        <dsp:cNvPr id="0" name=""/>
        <dsp:cNvSpPr/>
      </dsp:nvSpPr>
      <dsp:spPr>
        <a:xfrm>
          <a:off x="199769" y="961883"/>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Veröffentlichung &amp; Austausch </a:t>
          </a:r>
          <a:endParaRPr lang="de-DE" sz="900" b="1" kern="1200" dirty="0">
            <a:latin typeface="Arial" pitchFamily="34" charset="0"/>
            <a:cs typeface="Arial" pitchFamily="34" charset="0"/>
          </a:endParaRPr>
        </a:p>
      </dsp:txBody>
      <dsp:txXfrm>
        <a:off x="216915" y="979029"/>
        <a:ext cx="1179466" cy="316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0376-33D0-46E9-B4C5-B992426A90BD}">
      <dsp:nvSpPr>
        <dsp:cNvPr id="0" name=""/>
        <dsp:cNvSpPr/>
      </dsp:nvSpPr>
      <dsp:spPr>
        <a:xfrm>
          <a:off x="574809" y="26978"/>
          <a:ext cx="2762327" cy="2762327"/>
        </a:xfrm>
        <a:prstGeom prst="circularArrow">
          <a:avLst>
            <a:gd name="adj1" fmla="val 5544"/>
            <a:gd name="adj2" fmla="val 330680"/>
            <a:gd name="adj3" fmla="val 13638442"/>
            <a:gd name="adj4" fmla="val 17470216"/>
            <a:gd name="adj5" fmla="val 5757"/>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FAE2C0D8-3396-443D-9481-230C505A11B3}">
      <dsp:nvSpPr>
        <dsp:cNvPr id="0" name=""/>
        <dsp:cNvSpPr/>
      </dsp:nvSpPr>
      <dsp:spPr>
        <a:xfrm>
          <a:off x="1239077" y="110380"/>
          <a:ext cx="1369374" cy="42634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Forschungsfrage</a:t>
          </a:r>
          <a:endParaRPr lang="de-DE" sz="900" b="1" kern="1200" dirty="0">
            <a:latin typeface="Arial" pitchFamily="34" charset="0"/>
            <a:cs typeface="Arial" pitchFamily="34" charset="0"/>
          </a:endParaRPr>
        </a:p>
      </dsp:txBody>
      <dsp:txXfrm>
        <a:off x="1259889" y="131192"/>
        <a:ext cx="1327750" cy="384720"/>
      </dsp:txXfrm>
    </dsp:sp>
    <dsp:sp modelId="{E76669C4-E85B-469E-8C4A-9FEF7F55F661}">
      <dsp:nvSpPr>
        <dsp:cNvPr id="0" name=""/>
        <dsp:cNvSpPr/>
      </dsp:nvSpPr>
      <dsp:spPr>
        <a:xfrm>
          <a:off x="2447126" y="993780"/>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Datenerhebung</a:t>
          </a:r>
          <a:endParaRPr lang="de-DE" sz="900" b="1" kern="1200" dirty="0">
            <a:latin typeface="Arial" pitchFamily="34" charset="0"/>
            <a:cs typeface="Arial" pitchFamily="34" charset="0"/>
          </a:endParaRPr>
        </a:p>
      </dsp:txBody>
      <dsp:txXfrm>
        <a:off x="2464272" y="1010926"/>
        <a:ext cx="1179466" cy="316945"/>
      </dsp:txXfrm>
    </dsp:sp>
    <dsp:sp modelId="{7257216F-3A42-4CA2-84B8-752068280B2D}">
      <dsp:nvSpPr>
        <dsp:cNvPr id="0" name=""/>
        <dsp:cNvSpPr/>
      </dsp:nvSpPr>
      <dsp:spPr>
        <a:xfrm>
          <a:off x="2012470" y="2278888"/>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Datenspeicherung</a:t>
          </a:r>
          <a:endParaRPr lang="de-DE" sz="900" b="1" kern="1200" dirty="0">
            <a:latin typeface="Arial" pitchFamily="34" charset="0"/>
            <a:cs typeface="Arial" pitchFamily="34" charset="0"/>
          </a:endParaRPr>
        </a:p>
      </dsp:txBody>
      <dsp:txXfrm>
        <a:off x="2029616" y="2296034"/>
        <a:ext cx="1179466" cy="316945"/>
      </dsp:txXfrm>
    </dsp:sp>
    <dsp:sp modelId="{D8208489-6BE7-4190-8BFD-1B1E89D0AFA0}">
      <dsp:nvSpPr>
        <dsp:cNvPr id="0" name=""/>
        <dsp:cNvSpPr/>
      </dsp:nvSpPr>
      <dsp:spPr>
        <a:xfrm>
          <a:off x="627689" y="2278888"/>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Datenverarbeitung</a:t>
          </a:r>
          <a:endParaRPr lang="de-DE" sz="900" b="1" kern="1200" dirty="0">
            <a:latin typeface="Arial" pitchFamily="34" charset="0"/>
            <a:cs typeface="Arial" pitchFamily="34" charset="0"/>
          </a:endParaRPr>
        </a:p>
      </dsp:txBody>
      <dsp:txXfrm>
        <a:off x="644835" y="2296034"/>
        <a:ext cx="1179466" cy="316945"/>
      </dsp:txXfrm>
    </dsp:sp>
    <dsp:sp modelId="{5428268A-33FE-4850-B811-51FA1719D3BE}">
      <dsp:nvSpPr>
        <dsp:cNvPr id="0" name=""/>
        <dsp:cNvSpPr/>
      </dsp:nvSpPr>
      <dsp:spPr>
        <a:xfrm>
          <a:off x="199769" y="961883"/>
          <a:ext cx="1213758" cy="3512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b="1" kern="1200" dirty="0" smtClean="0">
              <a:latin typeface="Arial" pitchFamily="34" charset="0"/>
              <a:cs typeface="Arial" pitchFamily="34" charset="0"/>
            </a:rPr>
            <a:t>Veröffentlichung &amp; Austausch </a:t>
          </a:r>
          <a:endParaRPr lang="de-DE" sz="900" b="1" kern="1200" dirty="0">
            <a:latin typeface="Arial" pitchFamily="34" charset="0"/>
            <a:cs typeface="Arial" pitchFamily="34" charset="0"/>
          </a:endParaRPr>
        </a:p>
      </dsp:txBody>
      <dsp:txXfrm>
        <a:off x="216915" y="979029"/>
        <a:ext cx="1179466" cy="316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de-DE"/>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8DF3CCE3-0D0B-486D-85AC-040E4F5DFB05}" type="datetimeFigureOut">
              <a:rPr lang="de-DE"/>
              <a:pPr/>
              <a:t>06.07.2017</a:t>
            </a:fld>
            <a:endParaRPr lang="de-DE"/>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de-DE"/>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940CC89-BC15-4A62-AFAD-381022EAAA18}" type="slidenum">
              <a:rPr lang="de-DE"/>
              <a:pPr/>
              <a:t>‹Nr.›</a:t>
            </a:fld>
            <a:endParaRPr lang="de-DE"/>
          </a:p>
        </p:txBody>
      </p:sp>
    </p:spTree>
    <p:extLst>
      <p:ext uri="{BB962C8B-B14F-4D97-AF65-F5344CB8AC3E}">
        <p14:creationId xmlns:p14="http://schemas.microsoft.com/office/powerpoint/2010/main" val="3048551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940CC89-BC15-4A62-AFAD-381022EAAA18}"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19</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21</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22</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23</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24</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25</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26</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27</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28</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29</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30</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31</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32</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33</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34</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35</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36</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37</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38</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39</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41</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42</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43</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44</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45</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46</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47</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48</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49</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6</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51</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52</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53</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http://www.zpid.de/pub/research/2014_Dehnhard_Datenmanagement_dvs.pdf</a:t>
            </a:r>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54</a:t>
            </a:fld>
            <a:endParaRPr lang="de-DE"/>
          </a:p>
        </p:txBody>
      </p:sp>
    </p:spTree>
    <p:extLst>
      <p:ext uri="{BB962C8B-B14F-4D97-AF65-F5344CB8AC3E}">
        <p14:creationId xmlns:p14="http://schemas.microsoft.com/office/powerpoint/2010/main" val="122759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http://www.zpid.de/pub/research/2014_Dehnhard_Datenmanagement_dvs.pdf</a:t>
            </a:r>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55</a:t>
            </a:fld>
            <a:endParaRPr lang="de-DE"/>
          </a:p>
        </p:txBody>
      </p:sp>
    </p:spTree>
    <p:extLst>
      <p:ext uri="{BB962C8B-B14F-4D97-AF65-F5344CB8AC3E}">
        <p14:creationId xmlns:p14="http://schemas.microsoft.com/office/powerpoint/2010/main" val="122759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59</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60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940CC89-BC15-4A62-AFAD-381022EAAA18}"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940CC89-BC15-4A62-AFAD-381022EAAA18}"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ln/>
        </p:spPr>
        <p:txBody>
          <a:bodyPr/>
          <a:lstStyle>
            <a:lvl1pPr>
              <a:defRPr/>
            </a:lvl1pPr>
          </a:lstStyle>
          <a:p>
            <a:fld id="{07053105-46D4-45F1-B240-1ADB9A43761E}" type="slidenum">
              <a:rPr lang="de-DE"/>
              <a:pPr/>
              <a:t>‹Nr.›</a:t>
            </a:fld>
            <a:endParaRPr lang="de-DE"/>
          </a:p>
        </p:txBody>
      </p:sp>
    </p:spTree>
    <p:extLst>
      <p:ext uri="{BB962C8B-B14F-4D97-AF65-F5344CB8AC3E}">
        <p14:creationId xmlns:p14="http://schemas.microsoft.com/office/powerpoint/2010/main" val="32959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smtClean="0"/>
              <a:t>Titelmasterformat durch Klicken bearbeiten</a:t>
            </a:r>
            <a:endParaRPr lang="de-DE" dirty="0"/>
          </a:p>
        </p:txBody>
      </p:sp>
      <p:sp>
        <p:nvSpPr>
          <p:cNvPr id="4" name="Foliennummernplatzhalter 5"/>
          <p:cNvSpPr>
            <a:spLocks noGrp="1"/>
          </p:cNvSpPr>
          <p:nvPr>
            <p:ph type="sldNum" sz="quarter" idx="11"/>
          </p:nvPr>
        </p:nvSpPr>
        <p:spPr>
          <a:ln/>
        </p:spPr>
        <p:txBody>
          <a:bodyPr/>
          <a:lstStyle>
            <a:lvl1pPr>
              <a:defRPr/>
            </a:lvl1pPr>
          </a:lstStyle>
          <a:p>
            <a:fld id="{45F15CC6-4146-4622-8674-41CB11088669}" type="slidenum">
              <a:rPr lang="de-DE"/>
              <a:pPr/>
              <a:t>‹Nr.›</a:t>
            </a:fld>
            <a:endParaRPr lang="de-DE"/>
          </a:p>
        </p:txBody>
      </p:sp>
    </p:spTree>
    <p:extLst>
      <p:ext uri="{BB962C8B-B14F-4D97-AF65-F5344CB8AC3E}">
        <p14:creationId xmlns:p14="http://schemas.microsoft.com/office/powerpoint/2010/main" val="4110830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215900" y="468313"/>
            <a:ext cx="6013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215900" y="1763714"/>
            <a:ext cx="8207375" cy="392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 name="Foliennummernplatzhalter 5"/>
          <p:cNvSpPr>
            <a:spLocks noGrp="1"/>
          </p:cNvSpPr>
          <p:nvPr>
            <p:ph type="sldNum" sz="quarter" idx="4"/>
          </p:nvPr>
        </p:nvSpPr>
        <p:spPr bwMode="auto">
          <a:xfrm>
            <a:off x="6192838" y="6119813"/>
            <a:ext cx="223043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defTabSz="863600">
              <a:defRPr sz="800"/>
            </a:lvl1pPr>
          </a:lstStyle>
          <a:p>
            <a:fld id="{4767FC69-E602-4122-99B1-DD4CF0027F7D}" type="slidenum">
              <a:rPr lang="de-DE"/>
              <a:pPr/>
              <a:t>‹Nr.›</a:t>
            </a:fld>
            <a:endParaRPr lang="de-DE"/>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336605" y="299295"/>
            <a:ext cx="2054063" cy="56452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70" r:id="rId2"/>
  </p:sldLayoutIdLst>
  <p:hf hdr="0" ftr="0" dt="0"/>
  <p:txStyles>
    <p:titleStyle>
      <a:lvl1pPr algn="l" defTabSz="863600" rtl="0" eaLnBrk="1" fontAlgn="base" hangingPunct="1">
        <a:lnSpc>
          <a:spcPts val="2900"/>
        </a:lnSpc>
        <a:spcBef>
          <a:spcPct val="0"/>
        </a:spcBef>
        <a:spcAft>
          <a:spcPct val="0"/>
        </a:spcAft>
        <a:defRPr sz="2200" b="1" kern="1200">
          <a:solidFill>
            <a:schemeClr val="tx1"/>
          </a:solidFill>
          <a:latin typeface="Arial" charset="0"/>
          <a:ea typeface="+mj-ea"/>
          <a:cs typeface="+mj-cs"/>
        </a:defRPr>
      </a:lvl1pPr>
      <a:lvl2pPr algn="l" defTabSz="863600" rtl="0" eaLnBrk="1" fontAlgn="base" hangingPunct="1">
        <a:lnSpc>
          <a:spcPts val="2900"/>
        </a:lnSpc>
        <a:spcBef>
          <a:spcPct val="0"/>
        </a:spcBef>
        <a:spcAft>
          <a:spcPct val="0"/>
        </a:spcAft>
        <a:defRPr sz="2200" b="1">
          <a:solidFill>
            <a:schemeClr val="tx1"/>
          </a:solidFill>
          <a:latin typeface="Arial" charset="0"/>
        </a:defRPr>
      </a:lvl2pPr>
      <a:lvl3pPr algn="l" defTabSz="863600" rtl="0" eaLnBrk="1" fontAlgn="base" hangingPunct="1">
        <a:lnSpc>
          <a:spcPts val="2900"/>
        </a:lnSpc>
        <a:spcBef>
          <a:spcPct val="0"/>
        </a:spcBef>
        <a:spcAft>
          <a:spcPct val="0"/>
        </a:spcAft>
        <a:defRPr sz="2200" b="1">
          <a:solidFill>
            <a:schemeClr val="tx1"/>
          </a:solidFill>
          <a:latin typeface="Arial" charset="0"/>
        </a:defRPr>
      </a:lvl3pPr>
      <a:lvl4pPr algn="l" defTabSz="863600" rtl="0" eaLnBrk="1" fontAlgn="base" hangingPunct="1">
        <a:lnSpc>
          <a:spcPts val="2900"/>
        </a:lnSpc>
        <a:spcBef>
          <a:spcPct val="0"/>
        </a:spcBef>
        <a:spcAft>
          <a:spcPct val="0"/>
        </a:spcAft>
        <a:defRPr sz="2200" b="1">
          <a:solidFill>
            <a:schemeClr val="tx1"/>
          </a:solidFill>
          <a:latin typeface="Arial" charset="0"/>
        </a:defRPr>
      </a:lvl4pPr>
      <a:lvl5pPr algn="l" defTabSz="863600" rtl="0" eaLnBrk="1" fontAlgn="base" hangingPunct="1">
        <a:lnSpc>
          <a:spcPts val="2900"/>
        </a:lnSpc>
        <a:spcBef>
          <a:spcPct val="0"/>
        </a:spcBef>
        <a:spcAft>
          <a:spcPct val="0"/>
        </a:spcAft>
        <a:defRPr sz="2200" b="1">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defTabSz="863600" rtl="0" eaLnBrk="1" fontAlgn="base" hangingPunct="1">
        <a:lnSpc>
          <a:spcPts val="2100"/>
        </a:lnSpc>
        <a:spcBef>
          <a:spcPct val="0"/>
        </a:spcBef>
        <a:spcAft>
          <a:spcPct val="0"/>
        </a:spcAft>
        <a:buFont typeface="Arial" charset="0"/>
        <a:defRPr sz="1500" kern="1200">
          <a:solidFill>
            <a:schemeClr val="tx1"/>
          </a:solidFill>
          <a:latin typeface="Arial" charset="0"/>
          <a:ea typeface="+mn-ea"/>
          <a:cs typeface="+mn-cs"/>
        </a:defRPr>
      </a:lvl1pPr>
      <a:lvl2pPr marL="222250" indent="-220663" algn="l" defTabSz="863600" rtl="0" eaLnBrk="1" fontAlgn="base" hangingPunct="1">
        <a:lnSpc>
          <a:spcPts val="2100"/>
        </a:lnSpc>
        <a:spcBef>
          <a:spcPct val="0"/>
        </a:spcBef>
        <a:spcAft>
          <a:spcPct val="0"/>
        </a:spcAft>
        <a:buFont typeface="Arial" charset="0"/>
        <a:buChar char="–"/>
        <a:defRPr sz="1500" kern="1200">
          <a:solidFill>
            <a:schemeClr val="tx1"/>
          </a:solidFill>
          <a:latin typeface="Arial" charset="0"/>
          <a:ea typeface="+mn-ea"/>
          <a:cs typeface="+mn-cs"/>
        </a:defRPr>
      </a:lvl2pPr>
      <a:lvl3pPr marL="428625" indent="-204788" algn="l" defTabSz="863600" rtl="0" eaLnBrk="1" fontAlgn="base" hangingPunct="1">
        <a:lnSpc>
          <a:spcPts val="2100"/>
        </a:lnSpc>
        <a:spcBef>
          <a:spcPct val="0"/>
        </a:spcBef>
        <a:spcAft>
          <a:spcPct val="0"/>
        </a:spcAft>
        <a:buFont typeface="Arial" charset="0"/>
        <a:buChar char="•"/>
        <a:defRPr sz="1500" kern="1200">
          <a:solidFill>
            <a:schemeClr val="tx1"/>
          </a:solidFill>
          <a:latin typeface="Arial" charset="0"/>
          <a:ea typeface="+mn-ea"/>
          <a:cs typeface="+mn-cs"/>
        </a:defRPr>
      </a:lvl3pPr>
      <a:lvl4pPr marL="650875" indent="-220663" algn="l" defTabSz="863600" rtl="0" eaLnBrk="1" fontAlgn="base" hangingPunct="1">
        <a:lnSpc>
          <a:spcPts val="2100"/>
        </a:lnSpc>
        <a:spcBef>
          <a:spcPct val="0"/>
        </a:spcBef>
        <a:spcAft>
          <a:spcPct val="0"/>
        </a:spcAft>
        <a:buFont typeface="Arial" charset="0"/>
        <a:buChar char="–"/>
        <a:defRPr sz="1500" kern="1200">
          <a:solidFill>
            <a:schemeClr val="tx1"/>
          </a:solidFill>
          <a:latin typeface="Arial" charset="0"/>
          <a:ea typeface="+mn-ea"/>
          <a:cs typeface="+mn-cs"/>
        </a:defRPr>
      </a:lvl4pPr>
      <a:lvl5pPr marL="868363" indent="-215900" algn="l" defTabSz="863600" rtl="0" eaLnBrk="1" fontAlgn="base" hangingPunct="1">
        <a:lnSpc>
          <a:spcPts val="2100"/>
        </a:lnSpc>
        <a:spcBef>
          <a:spcPct val="0"/>
        </a:spcBef>
        <a:spcAft>
          <a:spcPct val="0"/>
        </a:spcAft>
        <a:buFont typeface="Arial" charset="0"/>
        <a:buChar char="»"/>
        <a:defRPr sz="15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pixabay.com/de/kugel-rund-ball-bin%C3%A4rball-457334/"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orce11.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23.png"/><Relationship Id="rId5" Type="http://schemas.openxmlformats.org/officeDocument/2006/relationships/diagramQuickStyle" Target="../diagrams/quickStyle2.xml"/><Relationship Id="rId10" Type="http://schemas.openxmlformats.org/officeDocument/2006/relationships/image" Target="../media/image22.png"/><Relationship Id="rId4" Type="http://schemas.openxmlformats.org/officeDocument/2006/relationships/diagramLayout" Target="../diagrams/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2.png"/><Relationship Id="rId3" Type="http://schemas.openxmlformats.org/officeDocument/2006/relationships/hyperlink" Target="https://dmponline.dcc.ac.uk/" TargetMode="External"/><Relationship Id="rId7" Type="http://schemas.openxmlformats.org/officeDocument/2006/relationships/diagramLayout" Target="../diagrams/layout3.xml"/><Relationship Id="rId12" Type="http://schemas.microsoft.com/office/2007/relationships/hdphoto" Target="../media/hdphoto1.wdp"/><Relationship Id="rId2" Type="http://schemas.openxmlformats.org/officeDocument/2006/relationships/notesSlide" Target="../notesSlides/notesSlide11.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21.png"/><Relationship Id="rId5" Type="http://schemas.openxmlformats.org/officeDocument/2006/relationships/hyperlink" Target="https://escience.aip.de/rdmo/" TargetMode="External"/><Relationship Id="rId15" Type="http://schemas.openxmlformats.org/officeDocument/2006/relationships/image" Target="../media/image24.png"/><Relationship Id="rId10" Type="http://schemas.microsoft.com/office/2007/relationships/diagramDrawing" Target="../diagrams/drawing3.xml"/><Relationship Id="rId4" Type="http://schemas.openxmlformats.org/officeDocument/2006/relationships/hyperlink" Target="http://www.forschungsdaten.info/" TargetMode="External"/><Relationship Id="rId9" Type="http://schemas.openxmlformats.org/officeDocument/2006/relationships/diagramColors" Target="../diagrams/colors3.xml"/><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www.uni-marburg.de/projekte/forschungsdaten/service" TargetMode="External"/><Relationship Id="rId3" Type="http://schemas.openxmlformats.org/officeDocument/2006/relationships/hyperlink" Target="http://www.zpid.de/pub/research/2014_Dehnhard_Datenmanagement_dvs.pdf" TargetMode="External"/><Relationship Id="rId7"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wissgrid.de/publikationen/Leitfaden_Data-Management-WissGrid.pdf" TargetMode="External"/><Relationship Id="rId11" Type="http://schemas.openxmlformats.org/officeDocument/2006/relationships/hyperlink" Target="http://www.ijdc.net/index.php/ijdc/article/view/137/165" TargetMode="External"/><Relationship Id="rId5" Type="http://schemas.openxmlformats.org/officeDocument/2006/relationships/hyperlink" Target="https://www.doi.org/" TargetMode="External"/><Relationship Id="rId10" Type="http://schemas.openxmlformats.org/officeDocument/2006/relationships/hyperlink" Target="http://www.wissgrid.de/publikationen/deliverables/wp3/WissGrid-oeffentlicher-Entwurf-Checkliste-Forschungsdaten-Management.pdf" TargetMode="External"/><Relationship Id="rId4" Type="http://schemas.openxmlformats.org/officeDocument/2006/relationships/hyperlink" Target="http://www.dfg.de/formulare/54_01/54_01_de.pdf" TargetMode="External"/><Relationship Id="rId9" Type="http://schemas.openxmlformats.org/officeDocument/2006/relationships/hyperlink" Target="http://www.allianzinitiative.de/de/handlungsfelder/forschungsdat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pixabay.com/de/b%C3%BCcher-sch%C3%BCler-studie-bildung-101208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govdata.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schmieden-schmied-hammer-eisen-411923"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dlib.indiana.edu/services/metadata/index.s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dcc.ac.uk/resources/metadata-standard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jdc.net/index.php/ijdc/article/view/137/165"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digitalpreservation.gov/formats/fdd/browse_list.s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data-archive.ac.uk/create-manage/format/formats-tab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pixabay.com/de/fernrohr-durchblick-aussicht-blick-12296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eudat.eu/" TargetMode="External"/><Relationship Id="rId7" Type="http://schemas.openxmlformats.org/officeDocument/2006/relationships/hyperlink" Target="https://pixabay.com/de/konferenz-staats-und-regierungschefs-15606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git-scm.com/" TargetMode="External"/><Relationship Id="rId4" Type="http://schemas.openxmlformats.org/officeDocument/2006/relationships/hyperlink" Target="https://www.dfn.de/dienstleistung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de/erde-globus-menschen-silhouetten-1195668" TargetMode="External"/><Relationship Id="rId3" Type="http://schemas.openxmlformats.org/officeDocument/2006/relationships/image" Target="../media/image31.png"/><Relationship Id="rId7" Type="http://schemas.openxmlformats.org/officeDocument/2006/relationships/hyperlink" Target="https://pixabay.com/de/suche-lupen-dokument-lupe-pr%C3%BCfen-97587/"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pixabay.com/de/konferenz-staats-und-regierungschefs-156068" TargetMode="External"/><Relationship Id="rId5" Type="http://schemas.openxmlformats.org/officeDocument/2006/relationships/image" Target="../media/image29.pn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8" Type="http://schemas.openxmlformats.org/officeDocument/2006/relationships/hyperlink" Target="http://www.stm-assoc.org/2011_12_5_ODE_Report_On_Integration_of_Data_and_Publications.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openarchaeologydata.metajnl.com/abou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okfn.de/opendata" TargetMode="External"/><Relationship Id="rId5" Type="http://schemas.openxmlformats.org/officeDocument/2006/relationships/hyperlink" Target="https://pixabay.com/de/offene-wissenschaft-wissenschaft-735787/" TargetMode="Externa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pixabay.com/de/akten-aktenordner-alt-b%C3%BCro-ordnung-102046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opus.kobv.de/fhpotsdam/volltexte/2011/241/pdf/HandbuchForschungsdatenmanagement.pdf"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www.dlib.org/dlib/september07/gold/09gold-pt1.html"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dfg.de/formulare/54_01/54_01_de.pdf"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hyperlink" Target="http://www.dfg.de/foerderung/antragstellung_begutachtung_entscheidung/antragstellende/antragstellung/nachnutzung_forschungsdate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s://www.google.de/url?sa=t&amp;rct=j&amp;q=&amp;esrc=s&amp;source=web&amp;cd=1&amp;cad=rja&amp;uact=8&amp;ved=0ahUKEwjE8L-v8I_UAhXILFAKHfRtDCYQFggoMAA&amp;url=http://ec.europa.eu/research/participants/data/ref/h2020/grants_manual/hi/oa_pilot/h2020-hi-oa-data-mgt_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bfdi.bund.de/SharedDocs/Publikationen/GesetzeVerordnungen/BDSG.pdf?__blob=publicationFile"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hyperlink" Target="https://www.arbeitsagentur.de/web/wcm/idc/groups/public/documents/webdatei/mdaw/mtiw/~edisp/l6019022dstbai378523.pdf?_ba.sid=L6019022DSTBAI378526" TargetMode="External"/><Relationship Id="rId4" Type="http://schemas.openxmlformats.org/officeDocument/2006/relationships/hyperlink" Target="https://www.destatis.de/DE/Methoden/Rechtsgrundlagen/Statistikbereiche/Inhalte/010_BStatG.pdf?__blob=publicationFile" TargetMode="Externa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2" Type="http://schemas.openxmlformats.org/officeDocument/2006/relationships/hyperlink" Target="http://www.forschungsdaten.org/index.php/Urheberrecht"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creativecommons.org/choose/" TargetMode="External"/><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okfn.org/" TargetMode="External"/><Relationship Id="rId1" Type="http://schemas.openxmlformats.org/officeDocument/2006/relationships/slideLayout" Target="../slideLayouts/slideLayout1.xml"/><Relationship Id="rId4" Type="http://schemas.openxmlformats.org/officeDocument/2006/relationships/hyperlink" Target="http://assets.okfn.org/p/okfn/img/okfn-logo-portrait-l.p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eudat.eu/" TargetMode="External"/><Relationship Id="rId7"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www.forschungsdaten.info/" TargetMode="External"/><Relationship Id="rId5" Type="http://schemas.openxmlformats.org/officeDocument/2006/relationships/hyperlink" Target="http://www.forschungsdaten.org/index.php/Hauptseite" TargetMode="External"/><Relationship Id="rId10" Type="http://schemas.openxmlformats.org/officeDocument/2006/relationships/image" Target="../media/image50.png"/><Relationship Id="rId4" Type="http://schemas.openxmlformats.org/officeDocument/2006/relationships/hyperlink" Target="https://www.openaire.eu/" TargetMode="External"/><Relationship Id="rId9" Type="http://schemas.openxmlformats.org/officeDocument/2006/relationships/image" Target="../media/image49.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openclipart.org/"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pixabay.com/de/kugel-rund-ball-bin%C3%A4rball-45733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00" y="359767"/>
            <a:ext cx="6013450" cy="1079500"/>
          </a:xfrm>
        </p:spPr>
        <p:txBody>
          <a:bodyPr/>
          <a:lstStyle/>
          <a:p>
            <a:pPr>
              <a:lnSpc>
                <a:spcPct val="100000"/>
              </a:lnSpc>
            </a:pPr>
            <a:r>
              <a:rPr lang="de-DE" sz="3200" dirty="0" smtClean="0"/>
              <a:t/>
            </a:r>
            <a:br>
              <a:rPr lang="de-DE" sz="3200" dirty="0" smtClean="0"/>
            </a:br>
            <a:r>
              <a:rPr lang="de-DE" sz="3200" dirty="0" smtClean="0"/>
              <a:t>Forschungsdatenmanagement</a:t>
            </a:r>
            <a:br>
              <a:rPr lang="de-DE" sz="3200" dirty="0" smtClean="0"/>
            </a:br>
            <a:r>
              <a:rPr lang="de-DE" sz="2400" dirty="0" smtClean="0"/>
              <a:t>Workshop </a:t>
            </a:r>
            <a:endParaRPr lang="de-DE" sz="28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1</a:t>
            </a:fld>
            <a:endParaRPr lang="de-DE"/>
          </a:p>
        </p:txBody>
      </p:sp>
      <p:sp>
        <p:nvSpPr>
          <p:cNvPr id="118786" name="AutoShape 2" descr="https://bwsyncandshare.kit.edu/thumb/MlNDdVZMcFNCdlZvcGNEZkVWTE5k/FDM_Info/Workshop/Material/ball-457334_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18788" name="AutoShape 4" descr="https://bwsyncandshare.kit.edu/thumb/MlNDdVZMcFNCdlZvcGNEZkVWTE5k/FDM_Info/Workshop/Material/ball-457334_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18790" name="AutoShape 6" descr="https://bwsyncandshare.kit.edu/thumb/MlNDdVZMcFNCdlZvcGNEZkVWTE5k/FDM_Info/Workshop/Material/ball-457334_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18791" name="Picture 7" descr="D:\Nils\Studium\URZ Arbeit\bwFDM-Info\Workshop\ball-457334_640.jpg"/>
          <p:cNvPicPr>
            <a:picLocks noChangeAspect="1" noChangeArrowheads="1"/>
          </p:cNvPicPr>
          <p:nvPr/>
        </p:nvPicPr>
        <p:blipFill>
          <a:blip r:embed="rId3" cstate="print"/>
          <a:srcRect/>
          <a:stretch>
            <a:fillRect/>
          </a:stretch>
        </p:blipFill>
        <p:spPr bwMode="auto">
          <a:xfrm>
            <a:off x="1656085" y="2362489"/>
            <a:ext cx="5328592" cy="2997334"/>
          </a:xfrm>
          <a:prstGeom prst="rect">
            <a:avLst/>
          </a:prstGeom>
          <a:noFill/>
        </p:spPr>
      </p:pic>
      <p:sp>
        <p:nvSpPr>
          <p:cNvPr id="11" name="Rechteck 10"/>
          <p:cNvSpPr/>
          <p:nvPr/>
        </p:nvSpPr>
        <p:spPr>
          <a:xfrm>
            <a:off x="1656085" y="5370849"/>
            <a:ext cx="5328592" cy="246221"/>
          </a:xfrm>
          <a:prstGeom prst="rect">
            <a:avLst/>
          </a:prstGeom>
        </p:spPr>
        <p:txBody>
          <a:bodyPr wrap="square">
            <a:spAutoFit/>
          </a:bodyPr>
          <a:lstStyle/>
          <a:p>
            <a:r>
              <a:rPr lang="de-DE" sz="1000" dirty="0" smtClean="0"/>
              <a:t>Abb. 1: </a:t>
            </a:r>
            <a:r>
              <a:rPr lang="de-DE" sz="1000" dirty="0" smtClean="0">
                <a:hlinkClick r:id="rId4"/>
              </a:rPr>
              <a:t>https://pixabay.com/de/kugel-rund-ball-bin%C3%A4rball-457334/</a:t>
            </a:r>
            <a:endParaRPr lang="de-DE" sz="1000" dirty="0" smtClean="0"/>
          </a:p>
        </p:txBody>
      </p:sp>
      <p:pic>
        <p:nvPicPr>
          <p:cNvPr id="13" name="Picture 8"/>
          <p:cNvPicPr>
            <a:picLocks noChangeAspect="1" noChangeArrowheads="1"/>
          </p:cNvPicPr>
          <p:nvPr/>
        </p:nvPicPr>
        <p:blipFill>
          <a:blip r:embed="rId5" cstate="print"/>
          <a:srcRect/>
          <a:stretch>
            <a:fillRect/>
          </a:stretch>
        </p:blipFill>
        <p:spPr bwMode="auto">
          <a:xfrm>
            <a:off x="6963795" y="5815841"/>
            <a:ext cx="1317026" cy="474130"/>
          </a:xfrm>
          <a:prstGeom prst="rect">
            <a:avLst/>
          </a:prstGeom>
          <a:noFill/>
          <a:ln w="9525">
            <a:noFill/>
            <a:miter lim="800000"/>
            <a:headEnd/>
            <a:tailEnd/>
          </a:ln>
        </p:spPr>
      </p:pic>
      <p:sp>
        <p:nvSpPr>
          <p:cNvPr id="3" name="Rechteck 2"/>
          <p:cNvSpPr/>
          <p:nvPr/>
        </p:nvSpPr>
        <p:spPr>
          <a:xfrm>
            <a:off x="287933" y="6013266"/>
            <a:ext cx="1257075" cy="323165"/>
          </a:xfrm>
          <a:prstGeom prst="rect">
            <a:avLst/>
          </a:prstGeom>
        </p:spPr>
        <p:txBody>
          <a:bodyPr wrap="none">
            <a:spAutoFit/>
          </a:bodyPr>
          <a:lstStyle/>
          <a:p>
            <a:r>
              <a:rPr lang="de-DE" b="1" smtClean="0"/>
              <a:t>v30.06.2017</a:t>
            </a:r>
            <a:endParaRPr lang="de-DE"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936005" y="4320207"/>
            <a:ext cx="7488832" cy="648072"/>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3" name="Abgerundetes Rechteck 12"/>
          <p:cNvSpPr/>
          <p:nvPr/>
        </p:nvSpPr>
        <p:spPr>
          <a:xfrm>
            <a:off x="936005" y="3600127"/>
            <a:ext cx="7488832" cy="648072"/>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2" name="Abgerundetes Rechteck 11"/>
          <p:cNvSpPr/>
          <p:nvPr/>
        </p:nvSpPr>
        <p:spPr>
          <a:xfrm>
            <a:off x="936005" y="2808039"/>
            <a:ext cx="7488832" cy="720080"/>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1" name="Abgerundetes Rechteck 10"/>
          <p:cNvSpPr/>
          <p:nvPr/>
        </p:nvSpPr>
        <p:spPr>
          <a:xfrm>
            <a:off x="936005" y="2015951"/>
            <a:ext cx="7488832" cy="720080"/>
          </a:xfrm>
          <a:prstGeom prst="round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sz="2800" dirty="0" smtClean="0"/>
              <a:t>Einführung</a:t>
            </a:r>
            <a:endParaRPr lang="de-DE" sz="28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10</a:t>
            </a:fld>
            <a:endParaRPr lang="de-DE" dirty="0"/>
          </a:p>
        </p:txBody>
      </p:sp>
      <p:sp>
        <p:nvSpPr>
          <p:cNvPr id="5" name="Textfeld 4"/>
          <p:cNvSpPr txBox="1"/>
          <p:nvPr/>
        </p:nvSpPr>
        <p:spPr>
          <a:xfrm>
            <a:off x="143917" y="1487795"/>
            <a:ext cx="3672408" cy="600164"/>
          </a:xfrm>
          <a:prstGeom prst="rect">
            <a:avLst/>
          </a:prstGeom>
          <a:noFill/>
        </p:spPr>
        <p:txBody>
          <a:bodyPr wrap="square" rtlCol="0">
            <a:spAutoFit/>
          </a:bodyPr>
          <a:lstStyle/>
          <a:p>
            <a:r>
              <a:rPr lang="de-DE" sz="1800" u="sng" dirty="0" smtClean="0"/>
              <a:t>FAIR Data Management</a:t>
            </a:r>
          </a:p>
          <a:p>
            <a:endParaRPr lang="de-DE" dirty="0"/>
          </a:p>
        </p:txBody>
      </p:sp>
      <p:sp>
        <p:nvSpPr>
          <p:cNvPr id="3" name="Inhaltsplatzhalter 2"/>
          <p:cNvSpPr>
            <a:spLocks noGrp="1"/>
          </p:cNvSpPr>
          <p:nvPr>
            <p:ph idx="1"/>
          </p:nvPr>
        </p:nvSpPr>
        <p:spPr>
          <a:xfrm>
            <a:off x="731887" y="1619697"/>
            <a:ext cx="9925198" cy="3924646"/>
          </a:xfrm>
        </p:spPr>
        <p:txBody>
          <a:bodyPr/>
          <a:lstStyle/>
          <a:p>
            <a:pPr marL="342900" indent="-342900">
              <a:lnSpc>
                <a:spcPct val="150000"/>
              </a:lnSpc>
            </a:pPr>
            <a:endParaRPr lang="de-DE" sz="1800" u="sng" dirty="0" smtClean="0"/>
          </a:p>
          <a:p>
            <a:pPr marL="342900" indent="-342900">
              <a:lnSpc>
                <a:spcPct val="150000"/>
              </a:lnSpc>
              <a:buFont typeface="Wingdings" pitchFamily="2" charset="2"/>
              <a:buChar char="§"/>
            </a:pPr>
            <a:r>
              <a:rPr lang="de-DE" sz="1600" dirty="0" err="1" smtClean="0"/>
              <a:t>indable</a:t>
            </a:r>
            <a:r>
              <a:rPr lang="de-DE" sz="1600" dirty="0" smtClean="0"/>
              <a:t> (Auffindbar) </a:t>
            </a:r>
          </a:p>
          <a:p>
            <a:pPr marL="901700" indent="-342900">
              <a:lnSpc>
                <a:spcPct val="150000"/>
              </a:lnSpc>
              <a:buFont typeface="Wingdings" pitchFamily="2" charset="2"/>
              <a:buChar char="§"/>
            </a:pPr>
            <a:r>
              <a:rPr lang="de-DE" sz="1600" dirty="0" smtClean="0"/>
              <a:t>Persistente Adressierung; registrierte Metadaten</a:t>
            </a:r>
          </a:p>
          <a:p>
            <a:pPr marL="342900" indent="-342900">
              <a:lnSpc>
                <a:spcPct val="150000"/>
              </a:lnSpc>
              <a:buFont typeface="Wingdings" pitchFamily="2" charset="2"/>
              <a:buChar char="§"/>
            </a:pPr>
            <a:r>
              <a:rPr lang="de-DE" sz="1600" dirty="0" err="1" smtClean="0"/>
              <a:t>ccessible</a:t>
            </a:r>
            <a:r>
              <a:rPr lang="de-DE" sz="1600" dirty="0" smtClean="0"/>
              <a:t> (Zugänglich)</a:t>
            </a:r>
          </a:p>
          <a:p>
            <a:pPr marL="901700" indent="-342900">
              <a:lnSpc>
                <a:spcPct val="150000"/>
              </a:lnSpc>
              <a:buFont typeface="Wingdings" pitchFamily="2" charset="2"/>
              <a:buChar char="§"/>
            </a:pPr>
            <a:r>
              <a:rPr lang="de-DE" sz="1600" dirty="0" smtClean="0"/>
              <a:t>Vorhaltung in öffentlichen Datenrepositorien</a:t>
            </a:r>
          </a:p>
          <a:p>
            <a:pPr marL="342900" indent="-342900">
              <a:lnSpc>
                <a:spcPct val="150000"/>
              </a:lnSpc>
              <a:buFont typeface="Wingdings" pitchFamily="2" charset="2"/>
              <a:buChar char="§"/>
            </a:pPr>
            <a:r>
              <a:rPr lang="de-DE" sz="1600" dirty="0" err="1" smtClean="0"/>
              <a:t>nteroperable</a:t>
            </a:r>
            <a:r>
              <a:rPr lang="de-DE" sz="1600" dirty="0" smtClean="0"/>
              <a:t> (Interoperabel)</a:t>
            </a:r>
          </a:p>
          <a:p>
            <a:pPr marL="901700" indent="-342900">
              <a:lnSpc>
                <a:spcPct val="150000"/>
              </a:lnSpc>
              <a:buFont typeface="Wingdings" pitchFamily="2" charset="2"/>
              <a:buChar char="§"/>
            </a:pPr>
            <a:r>
              <a:rPr lang="de-DE" sz="1600" dirty="0" smtClean="0"/>
              <a:t>Verwendung vereinheitlichter Sprache und breit zugänglicher Formate</a:t>
            </a:r>
          </a:p>
          <a:p>
            <a:pPr marL="342900" indent="-342900">
              <a:lnSpc>
                <a:spcPct val="150000"/>
              </a:lnSpc>
              <a:buFont typeface="Wingdings" pitchFamily="2" charset="2"/>
              <a:buChar char="§"/>
            </a:pPr>
            <a:r>
              <a:rPr lang="de-DE" sz="1600" dirty="0" err="1" smtClean="0"/>
              <a:t>eusable</a:t>
            </a:r>
            <a:r>
              <a:rPr lang="de-DE" sz="1600" dirty="0" smtClean="0"/>
              <a:t> (Wiederverwertbar)</a:t>
            </a:r>
          </a:p>
          <a:p>
            <a:pPr marL="901700" indent="-342900">
              <a:lnSpc>
                <a:spcPct val="150000"/>
              </a:lnSpc>
              <a:buFont typeface="Wingdings" pitchFamily="2" charset="2"/>
              <a:buChar char="§"/>
            </a:pPr>
            <a:r>
              <a:rPr lang="de-DE" sz="1600" dirty="0" smtClean="0"/>
              <a:t>Klare, offene Lizenzregelungen; </a:t>
            </a:r>
            <a:r>
              <a:rPr lang="de-DE" sz="1600" dirty="0" err="1" smtClean="0"/>
              <a:t>Communitystandards</a:t>
            </a:r>
            <a:endParaRPr lang="de-DE" sz="1600" dirty="0" smtClean="0"/>
          </a:p>
          <a:p>
            <a:pPr marL="342900" indent="-342900">
              <a:lnSpc>
                <a:spcPct val="150000"/>
              </a:lnSpc>
            </a:pPr>
            <a:endParaRPr lang="de-DE" sz="1600" dirty="0" smtClean="0"/>
          </a:p>
          <a:p>
            <a:pPr marL="342900" indent="-342900">
              <a:lnSpc>
                <a:spcPct val="150000"/>
              </a:lnSpc>
            </a:pPr>
            <a:r>
              <a:rPr lang="de-DE" sz="1400" dirty="0" smtClean="0"/>
              <a:t>Weitere Informationen auf </a:t>
            </a:r>
            <a:r>
              <a:rPr lang="de-DE" sz="1400" dirty="0" smtClean="0">
                <a:hlinkClick r:id="rId3"/>
              </a:rPr>
              <a:t>force11.org</a:t>
            </a:r>
            <a:endParaRPr lang="de-DE" sz="1400" dirty="0" smtClean="0"/>
          </a:p>
          <a:p>
            <a:pPr marL="342900" indent="-342900">
              <a:lnSpc>
                <a:spcPct val="150000"/>
              </a:lnSpc>
            </a:pPr>
            <a:endParaRPr lang="de-DE" sz="1400" dirty="0" smtClean="0"/>
          </a:p>
          <a:p>
            <a:pPr marL="901700" indent="-342900">
              <a:lnSpc>
                <a:spcPct val="150000"/>
              </a:lnSpc>
            </a:pPr>
            <a:r>
              <a:rPr lang="de-DE" sz="1600" dirty="0" smtClean="0"/>
              <a:t>				</a:t>
            </a:r>
          </a:p>
          <a:p>
            <a:pPr marL="342900" indent="-342900">
              <a:lnSpc>
                <a:spcPct val="150000"/>
              </a:lnSpc>
            </a:pPr>
            <a:endParaRPr lang="de-DE" sz="1800" dirty="0" smtClean="0"/>
          </a:p>
        </p:txBody>
      </p:sp>
      <p:sp>
        <p:nvSpPr>
          <p:cNvPr id="6" name="Abgerundetes Rechteck 5"/>
          <p:cNvSpPr/>
          <p:nvPr/>
        </p:nvSpPr>
        <p:spPr>
          <a:xfrm>
            <a:off x="647973" y="2015951"/>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F</a:t>
            </a:r>
            <a:endParaRPr lang="de-DE" b="1" dirty="0">
              <a:latin typeface="Arial" pitchFamily="34" charset="0"/>
              <a:cs typeface="Arial" pitchFamily="34" charset="0"/>
            </a:endParaRPr>
          </a:p>
        </p:txBody>
      </p:sp>
      <p:sp>
        <p:nvSpPr>
          <p:cNvPr id="7" name="Abgerundetes Rechteck 6"/>
          <p:cNvSpPr/>
          <p:nvPr/>
        </p:nvSpPr>
        <p:spPr>
          <a:xfrm>
            <a:off x="647973" y="2808039"/>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A</a:t>
            </a:r>
            <a:endParaRPr lang="de-DE" b="1" dirty="0">
              <a:latin typeface="Arial" pitchFamily="34" charset="0"/>
              <a:cs typeface="Arial" pitchFamily="34" charset="0"/>
            </a:endParaRPr>
          </a:p>
        </p:txBody>
      </p:sp>
      <p:sp>
        <p:nvSpPr>
          <p:cNvPr id="8" name="Abgerundetes Rechteck 7"/>
          <p:cNvSpPr/>
          <p:nvPr/>
        </p:nvSpPr>
        <p:spPr>
          <a:xfrm>
            <a:off x="647973" y="3528119"/>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I</a:t>
            </a:r>
            <a:endParaRPr lang="de-DE" b="1" dirty="0">
              <a:latin typeface="Arial" pitchFamily="34" charset="0"/>
              <a:cs typeface="Arial" pitchFamily="34" charset="0"/>
            </a:endParaRPr>
          </a:p>
        </p:txBody>
      </p:sp>
      <p:sp>
        <p:nvSpPr>
          <p:cNvPr id="9" name="Abgerundetes Rechteck 8"/>
          <p:cNvSpPr/>
          <p:nvPr/>
        </p:nvSpPr>
        <p:spPr>
          <a:xfrm>
            <a:off x="647973" y="4248199"/>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R</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763713"/>
            <a:ext cx="4752553" cy="4716462"/>
          </a:xfrm>
        </p:spPr>
        <p:txBody>
          <a:bodyPr/>
          <a:lstStyle/>
          <a:p>
            <a:pPr marL="342900" indent="-342900">
              <a:lnSpc>
                <a:spcPct val="150000"/>
              </a:lnSpc>
            </a:pPr>
            <a:r>
              <a:rPr lang="de-DE" sz="1800" u="sng" dirty="0" smtClean="0"/>
              <a:t>Forschungsdatenmanagementplan </a:t>
            </a:r>
          </a:p>
          <a:p>
            <a:pPr marL="342900" indent="-342900">
              <a:lnSpc>
                <a:spcPct val="150000"/>
              </a:lnSpc>
              <a:buFont typeface="Wingdings" pitchFamily="2" charset="2"/>
              <a:buChar char="§"/>
            </a:pPr>
            <a:r>
              <a:rPr lang="de-DE" sz="1600" dirty="0" smtClean="0"/>
              <a:t>Systematische Beschreibung des Umgangs mit Forschungsdaten </a:t>
            </a:r>
          </a:p>
          <a:p>
            <a:pPr marL="342900" indent="-342900">
              <a:lnSpc>
                <a:spcPct val="150000"/>
              </a:lnSpc>
              <a:buFont typeface="Wingdings" pitchFamily="2" charset="2"/>
              <a:buChar char="§"/>
            </a:pPr>
            <a:r>
              <a:rPr lang="de-DE" sz="1600" dirty="0" smtClean="0"/>
              <a:t>Nachvollziehbarkeit und Interpretierbarkeit für die eigene Projektarbeit und Dritte</a:t>
            </a:r>
          </a:p>
          <a:p>
            <a:pPr marL="901700" indent="-342900">
              <a:lnSpc>
                <a:spcPct val="150000"/>
              </a:lnSpc>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11</a:t>
            </a:fld>
            <a:endParaRPr lang="de-DE"/>
          </a:p>
        </p:txBody>
      </p:sp>
      <p:sp>
        <p:nvSpPr>
          <p:cNvPr id="12" name="Textfeld 11"/>
          <p:cNvSpPr txBox="1"/>
          <p:nvPr/>
        </p:nvSpPr>
        <p:spPr>
          <a:xfrm>
            <a:off x="6552629" y="5884638"/>
            <a:ext cx="2880320" cy="307777"/>
          </a:xfrm>
          <a:prstGeom prst="rect">
            <a:avLst/>
          </a:prstGeom>
          <a:noFill/>
        </p:spPr>
        <p:txBody>
          <a:bodyPr wrap="square" rtlCol="0">
            <a:spAutoFit/>
          </a:bodyPr>
          <a:lstStyle/>
          <a:p>
            <a:r>
              <a:rPr lang="de-DE" sz="1400" dirty="0" smtClean="0"/>
              <a:t>(Krähwinkel 2015)</a:t>
            </a:r>
            <a:endParaRPr lang="de-DE" sz="1400" dirty="0"/>
          </a:p>
        </p:txBody>
      </p:sp>
      <p:graphicFrame>
        <p:nvGraphicFramePr>
          <p:cNvPr id="13" name="Diagramm 12"/>
          <p:cNvGraphicFramePr/>
          <p:nvPr>
            <p:extLst>
              <p:ext uri="{D42A27DB-BD31-4B8C-83A1-F6EECF244321}">
                <p14:modId xmlns:p14="http://schemas.microsoft.com/office/powerpoint/2010/main" val="2041262383"/>
              </p:ext>
            </p:extLst>
          </p:nvPr>
        </p:nvGraphicFramePr>
        <p:xfrm>
          <a:off x="4760379" y="1823396"/>
          <a:ext cx="3853919" cy="2740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Blue Question Mark Clip 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4253" l="4598" r="96552">
                        <a14:foregroundMark x1="21839" y1="27586" x2="21839" y2="27586"/>
                        <a14:foregroundMark x1="25287" y1="17241" x2="25287" y2="17241"/>
                        <a14:foregroundMark x1="31034" y1="19540" x2="17241" y2="17241"/>
                        <a14:foregroundMark x1="33333" y1="28736" x2="50575" y2="1149"/>
                        <a14:foregroundMark x1="36782" y1="10345" x2="78161" y2="12644"/>
                        <a14:foregroundMark x1="32184" y1="14943" x2="79310" y2="77011"/>
                        <a14:foregroundMark x1="71264" y1="13793" x2="93103" y2="49425"/>
                        <a14:foregroundMark x1="18391" y1="21839" x2="10345" y2="43678"/>
                        <a14:foregroundMark x1="11494" y1="51724" x2="54023" y2="91954"/>
                        <a14:foregroundMark x1="51724" y1="94253" x2="51724" y2="94253"/>
                        <a14:foregroundMark x1="4598" y1="56322" x2="4598" y2="56322"/>
                        <a14:foregroundMark x1="49425" y1="79310" x2="49425" y2="79310"/>
                        <a14:foregroundMark x1="96552" y1="52874" x2="96552" y2="52874"/>
                        <a14:backgroundMark x1="90805" y1="6897" x2="90805" y2="6897"/>
                        <a14:backgroundMark x1="13793" y1="9195" x2="13793" y2="9195"/>
                        <a14:backgroundMark x1="9195" y1="88506" x2="9195" y2="88506"/>
                        <a14:backgroundMark x1="93103" y1="90805" x2="93103" y2="90805"/>
                      </a14:backgroundRemoval>
                    </a14:imgEffect>
                  </a14:imgLayer>
                </a14:imgProps>
              </a:ext>
            </a:extLst>
          </a:blip>
          <a:srcRect/>
          <a:stretch>
            <a:fillRect/>
          </a:stretch>
        </p:blipFill>
        <p:spPr bwMode="auto">
          <a:xfrm>
            <a:off x="6648078" y="1511894"/>
            <a:ext cx="372835" cy="372835"/>
          </a:xfrm>
          <a:prstGeom prst="rect">
            <a:avLst/>
          </a:prstGeom>
          <a:noFill/>
        </p:spPr>
      </p:pic>
      <p:pic>
        <p:nvPicPr>
          <p:cNvPr id="15" name="Picture 4" descr="Magnifying Glass Clip Art"/>
          <p:cNvPicPr>
            <a:picLocks noChangeAspect="1" noChangeArrowheads="1"/>
          </p:cNvPicPr>
          <p:nvPr/>
        </p:nvPicPr>
        <p:blipFill>
          <a:blip r:embed="rId10" cstate="print"/>
          <a:srcRect/>
          <a:stretch>
            <a:fillRect/>
          </a:stretch>
        </p:blipFill>
        <p:spPr bwMode="auto">
          <a:xfrm flipH="1">
            <a:off x="7209308" y="3253575"/>
            <a:ext cx="521969" cy="495870"/>
          </a:xfrm>
          <a:prstGeom prst="rect">
            <a:avLst/>
          </a:prstGeom>
          <a:noFill/>
        </p:spPr>
      </p:pic>
      <p:pic>
        <p:nvPicPr>
          <p:cNvPr id="16" name="Picture 8" descr="Andy Tools Hammer Spanner Clip Art"/>
          <p:cNvPicPr>
            <a:picLocks noChangeAspect="1" noChangeArrowheads="1"/>
          </p:cNvPicPr>
          <p:nvPr/>
        </p:nvPicPr>
        <p:blipFill>
          <a:blip r:embed="rId11" cstate="print"/>
          <a:srcRect/>
          <a:stretch>
            <a:fillRect/>
          </a:stretch>
        </p:blipFill>
        <p:spPr bwMode="auto">
          <a:xfrm>
            <a:off x="4999016" y="4544585"/>
            <a:ext cx="469302" cy="447402"/>
          </a:xfrm>
          <a:prstGeom prst="rect">
            <a:avLst/>
          </a:prstGeom>
          <a:noFill/>
        </p:spPr>
      </p:pic>
      <p:pic>
        <p:nvPicPr>
          <p:cNvPr id="17" name="Picture 10" descr="http://www.clker.com/cliparts/p/K/8/u/T/d/world-wide-web-md.png"/>
          <p:cNvPicPr>
            <a:picLocks noChangeAspect="1" noChangeArrowheads="1"/>
          </p:cNvPicPr>
          <p:nvPr/>
        </p:nvPicPr>
        <p:blipFill>
          <a:blip r:embed="rId12" cstate="print"/>
          <a:srcRect/>
          <a:stretch>
            <a:fillRect/>
          </a:stretch>
        </p:blipFill>
        <p:spPr bwMode="auto">
          <a:xfrm>
            <a:off x="5703696" y="3223622"/>
            <a:ext cx="671103" cy="439146"/>
          </a:xfrm>
          <a:prstGeom prst="rect">
            <a:avLst/>
          </a:prstGeom>
          <a:noFill/>
        </p:spPr>
      </p:pic>
      <p:pic>
        <p:nvPicPr>
          <p:cNvPr id="18" name="Picture 1" descr="D:\Nils\Studium\URZ Arbeit\bwFDM-Info\Workshop\icon-db.png"/>
          <p:cNvPicPr>
            <a:picLocks noChangeAspect="1" noChangeArrowheads="1"/>
          </p:cNvPicPr>
          <p:nvPr/>
        </p:nvPicPr>
        <p:blipFill>
          <a:blip r:embed="rId13" cstate="print"/>
          <a:srcRect/>
          <a:stretch>
            <a:fillRect/>
          </a:stretch>
        </p:blipFill>
        <p:spPr bwMode="auto">
          <a:xfrm>
            <a:off x="7924335" y="4507301"/>
            <a:ext cx="521969" cy="521969"/>
          </a:xfrm>
          <a:prstGeom prst="rect">
            <a:avLst/>
          </a:prstGeom>
          <a:noFill/>
        </p:spPr>
      </p:pic>
      <p:sp>
        <p:nvSpPr>
          <p:cNvPr id="19" name="Nach links gekrümmter Pfeil 18"/>
          <p:cNvSpPr/>
          <p:nvPr/>
        </p:nvSpPr>
        <p:spPr>
          <a:xfrm rot="19728819">
            <a:off x="7807254" y="1941464"/>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0" name="Nach links gekrümmter Pfeil 19"/>
          <p:cNvSpPr/>
          <p:nvPr/>
        </p:nvSpPr>
        <p:spPr>
          <a:xfrm rot="1395599">
            <a:off x="8074266" y="3361904"/>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1" name="Nach links gekrümmter Pfeil 20"/>
          <p:cNvSpPr/>
          <p:nvPr/>
        </p:nvSpPr>
        <p:spPr>
          <a:xfrm rot="5400000">
            <a:off x="6553781" y="4336761"/>
            <a:ext cx="267115" cy="730865"/>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2" name="Nach links gekrümmter Pfeil 21"/>
          <p:cNvSpPr/>
          <p:nvPr/>
        </p:nvSpPr>
        <p:spPr>
          <a:xfrm rot="10218118">
            <a:off x="5100110" y="3297338"/>
            <a:ext cx="267114" cy="730861"/>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3" name="Nach links gekrümmter Pfeil 22"/>
          <p:cNvSpPr/>
          <p:nvPr/>
        </p:nvSpPr>
        <p:spPr>
          <a:xfrm rot="13417262">
            <a:off x="5293318" y="1926232"/>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763713"/>
            <a:ext cx="4752553" cy="4716462"/>
          </a:xfrm>
        </p:spPr>
        <p:txBody>
          <a:bodyPr/>
          <a:lstStyle/>
          <a:p>
            <a:pPr marL="342900" indent="-342900">
              <a:lnSpc>
                <a:spcPct val="150000"/>
              </a:lnSpc>
            </a:pPr>
            <a:r>
              <a:rPr lang="de-DE" sz="1800" u="sng" dirty="0" smtClean="0"/>
              <a:t>Forschungsdatenmanagementplanung </a:t>
            </a:r>
          </a:p>
          <a:p>
            <a:pPr marL="342900" indent="-342900">
              <a:lnSpc>
                <a:spcPct val="150000"/>
              </a:lnSpc>
            </a:pPr>
            <a:endParaRPr lang="de-DE" sz="1600" b="1" dirty="0" smtClean="0"/>
          </a:p>
          <a:p>
            <a:pPr marL="342900" indent="-342900">
              <a:lnSpc>
                <a:spcPct val="150000"/>
              </a:lnSpc>
            </a:pPr>
            <a:r>
              <a:rPr lang="de-DE" sz="1600" b="1" dirty="0" smtClean="0"/>
              <a:t>Unterstützung bei der Erstellung eines</a:t>
            </a:r>
          </a:p>
          <a:p>
            <a:pPr marL="342900" indent="-342900">
              <a:lnSpc>
                <a:spcPct val="150000"/>
              </a:lnSpc>
            </a:pPr>
            <a:r>
              <a:rPr lang="de-DE" sz="1600" b="1" dirty="0" smtClean="0"/>
              <a:t>Datenmanagementplans </a:t>
            </a:r>
          </a:p>
          <a:p>
            <a:pPr marL="901700" indent="-342900">
              <a:lnSpc>
                <a:spcPct val="150000"/>
              </a:lnSpc>
              <a:buFont typeface="Wingdings" pitchFamily="2" charset="2"/>
              <a:buChar char="§"/>
            </a:pPr>
            <a:r>
              <a:rPr lang="de-DE" sz="1600" dirty="0" smtClean="0"/>
              <a:t>Erforderlicher Teil von Drittmittelanträgen</a:t>
            </a:r>
          </a:p>
          <a:p>
            <a:pPr marL="901700" indent="-342900">
              <a:lnSpc>
                <a:spcPct val="150000"/>
              </a:lnSpc>
              <a:buFont typeface="Wingdings" pitchFamily="2" charset="2"/>
              <a:buChar char="§"/>
            </a:pPr>
            <a:r>
              <a:rPr lang="de-DE" sz="1600" dirty="0" smtClean="0"/>
              <a:t>Tool zur Datenmanagementplanung (DMP) unter </a:t>
            </a:r>
            <a:r>
              <a:rPr lang="de-DE" sz="1600" dirty="0" smtClean="0">
                <a:solidFill>
                  <a:srgbClr val="7030A0"/>
                </a:solidFill>
                <a:hlinkClick r:id="rId3"/>
              </a:rPr>
              <a:t>https://dmponline.dcc.ac.uk/</a:t>
            </a:r>
            <a:endParaRPr lang="de-DE" sz="1600" dirty="0" smtClean="0">
              <a:solidFill>
                <a:srgbClr val="7030A0"/>
              </a:solidFill>
            </a:endParaRPr>
          </a:p>
          <a:p>
            <a:pPr marL="901700" indent="-342900">
              <a:lnSpc>
                <a:spcPct val="150000"/>
              </a:lnSpc>
              <a:buFont typeface="Wingdings" pitchFamily="2" charset="2"/>
              <a:buChar char="§"/>
            </a:pPr>
            <a:r>
              <a:rPr lang="de-DE" sz="1600" dirty="0">
                <a:hlinkClick r:id="rId4"/>
              </a:rPr>
              <a:t>f</a:t>
            </a:r>
            <a:r>
              <a:rPr lang="de-DE" sz="1600" dirty="0" smtClean="0">
                <a:hlinkClick r:id="rId4"/>
              </a:rPr>
              <a:t>orschungsdaten.info</a:t>
            </a:r>
            <a:endParaRPr lang="de-DE" sz="1600" dirty="0" smtClean="0"/>
          </a:p>
          <a:p>
            <a:pPr marL="901700" indent="-342900">
              <a:lnSpc>
                <a:spcPct val="150000"/>
              </a:lnSpc>
              <a:buFont typeface="Wingdings" pitchFamily="2" charset="2"/>
              <a:buChar char="§"/>
            </a:pPr>
            <a:r>
              <a:rPr lang="de-DE" sz="1600" dirty="0" smtClean="0">
                <a:solidFill>
                  <a:srgbClr val="7030A0"/>
                </a:solidFill>
                <a:hlinkClick r:id="rId5"/>
              </a:rPr>
              <a:t>RDMO</a:t>
            </a:r>
            <a:endParaRPr lang="de-DE" sz="1600" dirty="0" smtClean="0">
              <a:solidFill>
                <a:srgbClr val="7030A0"/>
              </a:solidFill>
            </a:endParaRPr>
          </a:p>
        </p:txBody>
      </p:sp>
      <p:sp>
        <p:nvSpPr>
          <p:cNvPr id="4" name="Foliennummernplatzhalter 3"/>
          <p:cNvSpPr>
            <a:spLocks noGrp="1"/>
          </p:cNvSpPr>
          <p:nvPr>
            <p:ph type="sldNum" sz="quarter" idx="11"/>
          </p:nvPr>
        </p:nvSpPr>
        <p:spPr/>
        <p:txBody>
          <a:bodyPr/>
          <a:lstStyle/>
          <a:p>
            <a:fld id="{07053105-46D4-45F1-B240-1ADB9A43761E}" type="slidenum">
              <a:rPr lang="de-DE" smtClean="0"/>
              <a:pPr/>
              <a:t>12</a:t>
            </a:fld>
            <a:endParaRPr lang="de-DE"/>
          </a:p>
        </p:txBody>
      </p:sp>
      <p:sp>
        <p:nvSpPr>
          <p:cNvPr id="12" name="Textfeld 11"/>
          <p:cNvSpPr txBox="1"/>
          <p:nvPr/>
        </p:nvSpPr>
        <p:spPr>
          <a:xfrm>
            <a:off x="6552629" y="5884638"/>
            <a:ext cx="2880320" cy="307777"/>
          </a:xfrm>
          <a:prstGeom prst="rect">
            <a:avLst/>
          </a:prstGeom>
          <a:noFill/>
        </p:spPr>
        <p:txBody>
          <a:bodyPr wrap="square" rtlCol="0">
            <a:spAutoFit/>
          </a:bodyPr>
          <a:lstStyle/>
          <a:p>
            <a:r>
              <a:rPr lang="de-DE" sz="1400" dirty="0" smtClean="0"/>
              <a:t>(Krähwinkel 2015)</a:t>
            </a:r>
            <a:endParaRPr lang="de-DE" sz="1400" dirty="0"/>
          </a:p>
        </p:txBody>
      </p:sp>
      <p:graphicFrame>
        <p:nvGraphicFramePr>
          <p:cNvPr id="13" name="Diagramm 12"/>
          <p:cNvGraphicFramePr/>
          <p:nvPr>
            <p:extLst>
              <p:ext uri="{D42A27DB-BD31-4B8C-83A1-F6EECF244321}">
                <p14:modId xmlns:p14="http://schemas.microsoft.com/office/powerpoint/2010/main" val="946195280"/>
              </p:ext>
            </p:extLst>
          </p:nvPr>
        </p:nvGraphicFramePr>
        <p:xfrm>
          <a:off x="4760379" y="1823396"/>
          <a:ext cx="3853919" cy="2740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2" descr="Blue Question Mark Clip Art"/>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4253" l="4598" r="96552">
                        <a14:foregroundMark x1="21839" y1="27586" x2="21839" y2="27586"/>
                        <a14:foregroundMark x1="25287" y1="17241" x2="25287" y2="17241"/>
                        <a14:foregroundMark x1="31034" y1="19540" x2="17241" y2="17241"/>
                        <a14:foregroundMark x1="33333" y1="28736" x2="50575" y2="1149"/>
                        <a14:foregroundMark x1="36782" y1="10345" x2="78161" y2="12644"/>
                        <a14:foregroundMark x1="32184" y1="14943" x2="79310" y2="77011"/>
                        <a14:foregroundMark x1="71264" y1="13793" x2="93103" y2="49425"/>
                        <a14:foregroundMark x1="18391" y1="21839" x2="10345" y2="43678"/>
                        <a14:foregroundMark x1="11494" y1="51724" x2="54023" y2="91954"/>
                        <a14:foregroundMark x1="51724" y1="94253" x2="51724" y2="94253"/>
                        <a14:foregroundMark x1="4598" y1="56322" x2="4598" y2="56322"/>
                        <a14:foregroundMark x1="49425" y1="79310" x2="49425" y2="79310"/>
                        <a14:foregroundMark x1="96552" y1="52874" x2="96552" y2="52874"/>
                        <a14:backgroundMark x1="90805" y1="6897" x2="90805" y2="6897"/>
                        <a14:backgroundMark x1="13793" y1="9195" x2="13793" y2="9195"/>
                        <a14:backgroundMark x1="9195" y1="88506" x2="9195" y2="88506"/>
                        <a14:backgroundMark x1="93103" y1="90805" x2="93103" y2="90805"/>
                      </a14:backgroundRemoval>
                    </a14:imgEffect>
                  </a14:imgLayer>
                </a14:imgProps>
              </a:ext>
            </a:extLst>
          </a:blip>
          <a:srcRect/>
          <a:stretch>
            <a:fillRect/>
          </a:stretch>
        </p:blipFill>
        <p:spPr bwMode="auto">
          <a:xfrm>
            <a:off x="6648078" y="1511894"/>
            <a:ext cx="372835" cy="372835"/>
          </a:xfrm>
          <a:prstGeom prst="rect">
            <a:avLst/>
          </a:prstGeom>
          <a:noFill/>
        </p:spPr>
      </p:pic>
      <p:pic>
        <p:nvPicPr>
          <p:cNvPr id="15" name="Picture 4" descr="Magnifying Glass Clip Art"/>
          <p:cNvPicPr>
            <a:picLocks noChangeAspect="1" noChangeArrowheads="1"/>
          </p:cNvPicPr>
          <p:nvPr/>
        </p:nvPicPr>
        <p:blipFill>
          <a:blip r:embed="rId13" cstate="print"/>
          <a:srcRect/>
          <a:stretch>
            <a:fillRect/>
          </a:stretch>
        </p:blipFill>
        <p:spPr bwMode="auto">
          <a:xfrm flipH="1">
            <a:off x="7209308" y="3253575"/>
            <a:ext cx="521969" cy="495870"/>
          </a:xfrm>
          <a:prstGeom prst="rect">
            <a:avLst/>
          </a:prstGeom>
          <a:noFill/>
        </p:spPr>
      </p:pic>
      <p:pic>
        <p:nvPicPr>
          <p:cNvPr id="16" name="Picture 8" descr="Andy Tools Hammer Spanner Clip Art"/>
          <p:cNvPicPr>
            <a:picLocks noChangeAspect="1" noChangeArrowheads="1"/>
          </p:cNvPicPr>
          <p:nvPr/>
        </p:nvPicPr>
        <p:blipFill>
          <a:blip r:embed="rId14" cstate="print"/>
          <a:srcRect/>
          <a:stretch>
            <a:fillRect/>
          </a:stretch>
        </p:blipFill>
        <p:spPr bwMode="auto">
          <a:xfrm>
            <a:off x="4999016" y="4544585"/>
            <a:ext cx="469302" cy="447402"/>
          </a:xfrm>
          <a:prstGeom prst="rect">
            <a:avLst/>
          </a:prstGeom>
          <a:noFill/>
        </p:spPr>
      </p:pic>
      <p:pic>
        <p:nvPicPr>
          <p:cNvPr id="17" name="Picture 10" descr="http://www.clker.com/cliparts/p/K/8/u/T/d/world-wide-web-md.png"/>
          <p:cNvPicPr>
            <a:picLocks noChangeAspect="1" noChangeArrowheads="1"/>
          </p:cNvPicPr>
          <p:nvPr/>
        </p:nvPicPr>
        <p:blipFill>
          <a:blip r:embed="rId15" cstate="print"/>
          <a:srcRect/>
          <a:stretch>
            <a:fillRect/>
          </a:stretch>
        </p:blipFill>
        <p:spPr bwMode="auto">
          <a:xfrm>
            <a:off x="5703696" y="3223622"/>
            <a:ext cx="671103" cy="439146"/>
          </a:xfrm>
          <a:prstGeom prst="rect">
            <a:avLst/>
          </a:prstGeom>
          <a:noFill/>
        </p:spPr>
      </p:pic>
      <p:pic>
        <p:nvPicPr>
          <p:cNvPr id="18" name="Picture 1" descr="D:\Nils\Studium\URZ Arbeit\bwFDM-Info\Workshop\icon-db.png"/>
          <p:cNvPicPr>
            <a:picLocks noChangeAspect="1" noChangeArrowheads="1"/>
          </p:cNvPicPr>
          <p:nvPr/>
        </p:nvPicPr>
        <p:blipFill>
          <a:blip r:embed="rId16" cstate="print"/>
          <a:srcRect/>
          <a:stretch>
            <a:fillRect/>
          </a:stretch>
        </p:blipFill>
        <p:spPr bwMode="auto">
          <a:xfrm>
            <a:off x="7924335" y="4507301"/>
            <a:ext cx="521969" cy="521969"/>
          </a:xfrm>
          <a:prstGeom prst="rect">
            <a:avLst/>
          </a:prstGeom>
          <a:noFill/>
        </p:spPr>
      </p:pic>
      <p:sp>
        <p:nvSpPr>
          <p:cNvPr id="19" name="Nach links gekrümmter Pfeil 18"/>
          <p:cNvSpPr/>
          <p:nvPr/>
        </p:nvSpPr>
        <p:spPr>
          <a:xfrm rot="19728819">
            <a:off x="7807254" y="1941464"/>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0" name="Nach links gekrümmter Pfeil 19"/>
          <p:cNvSpPr/>
          <p:nvPr/>
        </p:nvSpPr>
        <p:spPr>
          <a:xfrm rot="1395599">
            <a:off x="8074266" y="3361904"/>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1" name="Nach links gekrümmter Pfeil 20"/>
          <p:cNvSpPr/>
          <p:nvPr/>
        </p:nvSpPr>
        <p:spPr>
          <a:xfrm rot="5400000">
            <a:off x="6553781" y="4336761"/>
            <a:ext cx="267115" cy="730865"/>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2" name="Nach links gekrümmter Pfeil 21"/>
          <p:cNvSpPr/>
          <p:nvPr/>
        </p:nvSpPr>
        <p:spPr>
          <a:xfrm rot="10218118">
            <a:off x="5100110" y="3297338"/>
            <a:ext cx="267114" cy="730861"/>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3" name="Nach links gekrümmter Pfeil 22"/>
          <p:cNvSpPr/>
          <p:nvPr/>
        </p:nvSpPr>
        <p:spPr>
          <a:xfrm rot="13417262">
            <a:off x="5293318" y="1926232"/>
            <a:ext cx="267114" cy="730862"/>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25" y="1008111"/>
            <a:ext cx="8207375" cy="5616352"/>
          </a:xfrm>
        </p:spPr>
        <p:txBody>
          <a:bodyPr/>
          <a:lstStyle/>
          <a:p>
            <a:pPr marL="342900" indent="-342900">
              <a:lnSpc>
                <a:spcPct val="150000"/>
              </a:lnSpc>
            </a:pPr>
            <a:r>
              <a:rPr lang="de-DE" sz="1800" u="sng" dirty="0" smtClean="0"/>
              <a:t>Literatur </a:t>
            </a:r>
          </a:p>
          <a:p>
            <a:pPr marL="360000" indent="-344488">
              <a:lnSpc>
                <a:spcPct val="150000"/>
              </a:lnSpc>
            </a:pPr>
            <a:r>
              <a:rPr lang="de-DE" sz="1100" i="1" dirty="0" err="1" smtClean="0"/>
              <a:t>Dehnhard</a:t>
            </a:r>
            <a:r>
              <a:rPr lang="de-DE" sz="1100" i="1" dirty="0" smtClean="0"/>
              <a:t>, Ina </a:t>
            </a:r>
            <a:r>
              <a:rPr lang="de-DE" sz="1100" dirty="0" smtClean="0"/>
              <a:t>2014: Data Management </a:t>
            </a:r>
            <a:r>
              <a:rPr lang="de-DE" sz="1100" dirty="0" err="1" smtClean="0"/>
              <a:t>and</a:t>
            </a:r>
            <a:r>
              <a:rPr lang="de-DE" sz="1100" dirty="0" smtClean="0"/>
              <a:t> Data Sharing - Eine Einführung. Online unter: </a:t>
            </a:r>
            <a:r>
              <a:rPr lang="de-DE" sz="1100" dirty="0" smtClean="0">
                <a:hlinkClick r:id="rId3"/>
              </a:rPr>
              <a:t>http://www.zpid.de/pub/research/2014_Dehnhard_Datenmanagement_dvs.pdf </a:t>
            </a:r>
            <a:r>
              <a:rPr lang="de-DE" sz="1100" dirty="0" smtClean="0"/>
              <a:t>(letzter Zugriff: 19.04.16).</a:t>
            </a:r>
          </a:p>
          <a:p>
            <a:pPr marL="360000" indent="-344488">
              <a:lnSpc>
                <a:spcPct val="150000"/>
              </a:lnSpc>
            </a:pPr>
            <a:r>
              <a:rPr lang="de-DE" sz="1100" i="1" dirty="0" smtClean="0"/>
              <a:t>DFG </a:t>
            </a:r>
            <a:r>
              <a:rPr lang="de-DE" sz="1100" dirty="0" smtClean="0"/>
              <a:t>2014:  Leitfaden für die Antragstellung: Projektanträge. Online unter: </a:t>
            </a:r>
            <a:r>
              <a:rPr lang="de-DE" sz="1100" dirty="0" smtClean="0">
                <a:hlinkClick r:id="rId4"/>
              </a:rPr>
              <a:t>http://www.dfg.de/formulare/54_01/54_01_de.pdf </a:t>
            </a:r>
            <a:r>
              <a:rPr lang="de-DE" sz="1100" dirty="0" smtClean="0"/>
              <a:t>(letzter Zugriff 10.08.16)</a:t>
            </a:r>
            <a:endParaRPr lang="de-DE" sz="1100" i="1" dirty="0" smtClean="0"/>
          </a:p>
          <a:p>
            <a:pPr marL="360000" indent="-344488">
              <a:lnSpc>
                <a:spcPct val="150000"/>
              </a:lnSpc>
            </a:pPr>
            <a:r>
              <a:rPr lang="de-DE" sz="1100" i="1" dirty="0" smtClean="0"/>
              <a:t>DOI </a:t>
            </a:r>
            <a:r>
              <a:rPr lang="de-DE" sz="1100" i="1" dirty="0" err="1" smtClean="0"/>
              <a:t>Foundation</a:t>
            </a:r>
            <a:r>
              <a:rPr lang="de-DE" sz="1100" i="1" dirty="0" smtClean="0"/>
              <a:t> </a:t>
            </a:r>
            <a:r>
              <a:rPr lang="de-DE" sz="1100" dirty="0" smtClean="0"/>
              <a:t>2016: The DOI </a:t>
            </a:r>
            <a:r>
              <a:rPr lang="de-DE" sz="1100" dirty="0" err="1" smtClean="0"/>
              <a:t>Systen</a:t>
            </a:r>
            <a:r>
              <a:rPr lang="de-DE" sz="1100" dirty="0" smtClean="0"/>
              <a:t>. Online unter: </a:t>
            </a:r>
            <a:r>
              <a:rPr lang="de-DE" sz="1100" dirty="0" smtClean="0">
                <a:hlinkClick r:id="rId5"/>
              </a:rPr>
              <a:t>https://www.doi.org/ </a:t>
            </a:r>
            <a:r>
              <a:rPr lang="de-DE" sz="1100" dirty="0" smtClean="0"/>
              <a:t>(letzter Zugriff: 27.05.16)</a:t>
            </a:r>
          </a:p>
          <a:p>
            <a:pPr marL="360000" indent="-344488">
              <a:lnSpc>
                <a:spcPct val="150000"/>
              </a:lnSpc>
            </a:pPr>
            <a:r>
              <a:rPr lang="de-DE" sz="1100" i="1" dirty="0" smtClean="0"/>
              <a:t>Enke, Harry &amp;  Ludwig, Jens </a:t>
            </a:r>
            <a:r>
              <a:rPr lang="de-DE" sz="1100" dirty="0" smtClean="0"/>
              <a:t>2013: Leitfaden zum Forschungsdaten-Management - Handreichungen aus dem </a:t>
            </a:r>
            <a:r>
              <a:rPr lang="de-DE" sz="1100" dirty="0" err="1" smtClean="0"/>
              <a:t>WissGrid</a:t>
            </a:r>
            <a:r>
              <a:rPr lang="de-DE" sz="1100" dirty="0" smtClean="0"/>
              <a:t>-Projekt. Online unter: </a:t>
            </a:r>
            <a:r>
              <a:rPr lang="de-DE" sz="1100" dirty="0" smtClean="0">
                <a:hlinkClick r:id="rId6"/>
              </a:rPr>
              <a:t>http://www.wissgrid.de/publikationen/Leitfaden_Data-Management-WissGrid.pdf </a:t>
            </a:r>
            <a:r>
              <a:rPr lang="de-DE" sz="1100" dirty="0" smtClean="0"/>
              <a:t>(letzter Zugriff: 19.04.16).</a:t>
            </a:r>
          </a:p>
          <a:p>
            <a:pPr marL="360000" indent="-344488">
              <a:lnSpc>
                <a:spcPct val="150000"/>
              </a:lnSpc>
            </a:pPr>
            <a:r>
              <a:rPr lang="de-DE" sz="1100" i="1" dirty="0" smtClean="0"/>
              <a:t>Europäische Kommission </a:t>
            </a:r>
            <a:r>
              <a:rPr lang="de-DE" sz="1100" dirty="0" smtClean="0"/>
              <a:t>2016: H2020 Programm: </a:t>
            </a:r>
            <a:r>
              <a:rPr lang="de-DE" sz="1100" dirty="0" err="1" smtClean="0"/>
              <a:t>Guidelines</a:t>
            </a:r>
            <a:r>
              <a:rPr lang="de-DE" sz="1100" dirty="0" smtClean="0"/>
              <a:t> on Open Access </a:t>
            </a:r>
            <a:r>
              <a:rPr lang="de-DE" sz="1100" dirty="0" err="1" smtClean="0"/>
              <a:t>to</a:t>
            </a:r>
            <a:r>
              <a:rPr lang="de-DE" sz="1100" dirty="0" smtClean="0"/>
              <a:t> Scientific Publications </a:t>
            </a:r>
            <a:r>
              <a:rPr lang="de-DE" sz="1100" dirty="0" err="1" smtClean="0"/>
              <a:t>and</a:t>
            </a:r>
            <a:r>
              <a:rPr lang="de-DE" sz="1100" dirty="0" smtClean="0"/>
              <a:t> Research Data in </a:t>
            </a:r>
            <a:r>
              <a:rPr lang="de-DE" sz="1100" dirty="0" err="1" smtClean="0"/>
              <a:t>Horizon</a:t>
            </a:r>
            <a:r>
              <a:rPr lang="de-DE" sz="1100" dirty="0" smtClean="0"/>
              <a:t> 2020. Online unter: </a:t>
            </a:r>
            <a:r>
              <a:rPr lang="de-DE" sz="1100" dirty="0" smtClean="0">
                <a:hlinkClick r:id="rId7"/>
              </a:rPr>
              <a:t>http://ec.europa.eu/research/participants/data/ref/h2020/grants_manual/hi/oa_pilot/h2020-hi-oa-pilot-guide_en.pdf </a:t>
            </a:r>
            <a:r>
              <a:rPr lang="de-DE" sz="1100" dirty="0" smtClean="0"/>
              <a:t>(letzter Zugriff: 10.08.16)</a:t>
            </a:r>
            <a:endParaRPr lang="de-DE" sz="1100" i="1" dirty="0" smtClean="0"/>
          </a:p>
          <a:p>
            <a:pPr marL="360000" indent="-344488">
              <a:lnSpc>
                <a:spcPct val="150000"/>
              </a:lnSpc>
            </a:pPr>
            <a:r>
              <a:rPr lang="de-DE" sz="1100" i="1" dirty="0" smtClean="0"/>
              <a:t>Krähwinkel, Esther </a:t>
            </a:r>
            <a:r>
              <a:rPr lang="de-DE" sz="1100" dirty="0" smtClean="0"/>
              <a:t>2015: Datenmanagementplan. Online unter: </a:t>
            </a:r>
            <a:r>
              <a:rPr lang="de-DE" sz="1100" dirty="0" smtClean="0">
                <a:hlinkClick r:id="rId8"/>
              </a:rPr>
              <a:t>https://www.uni-marburg.de/projekte/forschungsdaten/service </a:t>
            </a:r>
            <a:r>
              <a:rPr lang="de-DE" sz="1100" dirty="0" smtClean="0"/>
              <a:t>(letzter Zugriff:19.04.16).</a:t>
            </a:r>
          </a:p>
          <a:p>
            <a:pPr marL="360000" indent="-344488">
              <a:lnSpc>
                <a:spcPct val="150000"/>
              </a:lnSpc>
            </a:pPr>
            <a:r>
              <a:rPr lang="de-DE" sz="1100" i="1" dirty="0"/>
              <a:t>Schwerpunktinitiative „Digitale Information“ der Allianz der Wissenschaftsorganisationen </a:t>
            </a:r>
            <a:r>
              <a:rPr lang="de-DE" sz="1100" dirty="0"/>
              <a:t>2014. Online unter: </a:t>
            </a:r>
            <a:r>
              <a:rPr lang="de-DE" sz="1100" dirty="0">
                <a:hlinkClick r:id="rId9"/>
              </a:rPr>
              <a:t>http://www.allianzinitiative.de/de/handlungsfelder/forschungsdaten/ </a:t>
            </a:r>
            <a:r>
              <a:rPr lang="de-DE" sz="1100" dirty="0"/>
              <a:t>(letzter Zugriff: 19.04.16).</a:t>
            </a:r>
          </a:p>
          <a:p>
            <a:pPr marL="360000" indent="-344488">
              <a:lnSpc>
                <a:spcPct val="150000"/>
              </a:lnSpc>
            </a:pPr>
            <a:r>
              <a:rPr lang="de-DE" sz="1100" i="1" dirty="0" err="1"/>
              <a:t>Wissgrid</a:t>
            </a:r>
            <a:r>
              <a:rPr lang="de-DE" sz="1100" i="1" dirty="0"/>
              <a:t> </a:t>
            </a:r>
            <a:r>
              <a:rPr lang="de-DE" sz="1100" dirty="0"/>
              <a:t>2011: Checkliste zum Forschungsdaten-Management. Online unter: </a:t>
            </a:r>
            <a:r>
              <a:rPr lang="de-DE" sz="1100" dirty="0" smtClean="0">
                <a:hlinkClick r:id="rId10"/>
              </a:rPr>
              <a:t>http</a:t>
            </a:r>
            <a:r>
              <a:rPr lang="de-DE" sz="1100" dirty="0">
                <a:hlinkClick r:id="rId10"/>
              </a:rPr>
              <a:t>://www.wissgrid.de/publikationen/deliverables/wp3/WissGrid-oeffentlicher-Entwurf-Checkliste-Forschungsdaten-Management.pdf </a:t>
            </a:r>
            <a:r>
              <a:rPr lang="de-DE" sz="1100" dirty="0"/>
              <a:t>(letzter Zugriff: 28.05.16).</a:t>
            </a:r>
          </a:p>
          <a:p>
            <a:pPr marL="360000" indent="-344488">
              <a:lnSpc>
                <a:spcPct val="150000"/>
              </a:lnSpc>
            </a:pPr>
            <a:r>
              <a:rPr lang="de-DE" sz="1100" i="1" dirty="0"/>
              <a:t>Witt, </a:t>
            </a:r>
            <a:r>
              <a:rPr lang="de-DE" sz="1100" dirty="0"/>
              <a:t>Michael, et al. 2009: </a:t>
            </a:r>
            <a:r>
              <a:rPr lang="de-DE" sz="1100" dirty="0" err="1"/>
              <a:t>Constructing</a:t>
            </a:r>
            <a:r>
              <a:rPr lang="de-DE" sz="1100" dirty="0"/>
              <a:t> </a:t>
            </a:r>
            <a:r>
              <a:rPr lang="de-DE" sz="1100" dirty="0" err="1"/>
              <a:t>data</a:t>
            </a:r>
            <a:r>
              <a:rPr lang="de-DE" sz="1100" dirty="0"/>
              <a:t> </a:t>
            </a:r>
            <a:r>
              <a:rPr lang="de-DE" sz="1100" dirty="0" err="1"/>
              <a:t>curation</a:t>
            </a:r>
            <a:r>
              <a:rPr lang="de-DE" sz="1100" dirty="0"/>
              <a:t> </a:t>
            </a:r>
            <a:r>
              <a:rPr lang="de-DE" sz="1100" dirty="0" err="1"/>
              <a:t>profiles</a:t>
            </a:r>
            <a:r>
              <a:rPr lang="de-DE" sz="1100" dirty="0"/>
              <a:t>, International Journal </a:t>
            </a:r>
            <a:r>
              <a:rPr lang="de-DE" sz="1100" dirty="0" err="1"/>
              <a:t>of</a:t>
            </a:r>
            <a:r>
              <a:rPr lang="de-DE" sz="1100" dirty="0"/>
              <a:t> Digital </a:t>
            </a:r>
            <a:r>
              <a:rPr lang="de-DE" sz="1100" dirty="0" err="1"/>
              <a:t>Curation</a:t>
            </a:r>
            <a:r>
              <a:rPr lang="de-DE" sz="1100" dirty="0"/>
              <a:t> 4:3, 93 - 103. Online unter: </a:t>
            </a:r>
            <a:r>
              <a:rPr lang="de-DE" sz="1100" dirty="0">
                <a:hlinkClick r:id="rId11"/>
              </a:rPr>
              <a:t>http://www.ijdc.net/index.php/ijdc/article/view/137/165</a:t>
            </a:r>
            <a:r>
              <a:rPr lang="de-DE" sz="1100" dirty="0"/>
              <a:t> (letzter Zugriff: 16.08.2016)</a:t>
            </a:r>
          </a:p>
          <a:p>
            <a:pPr marL="715963" indent="-344488">
              <a:lnSpc>
                <a:spcPct val="150000"/>
              </a:lnSpc>
            </a:pPr>
            <a:endParaRPr lang="de-DE" sz="1100" i="1"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25" y="1799927"/>
            <a:ext cx="8207375" cy="3924646"/>
          </a:xfrm>
        </p:spPr>
        <p:txBody>
          <a:bodyPr/>
          <a:lstStyle/>
          <a:p>
            <a:pPr marL="342900" indent="-342900">
              <a:lnSpc>
                <a:spcPct val="150000"/>
              </a:lnSpc>
            </a:pPr>
            <a:r>
              <a:rPr lang="de-DE" sz="1600" b="1" dirty="0" smtClean="0"/>
              <a:t>Leitfragen: </a:t>
            </a:r>
          </a:p>
          <a:p>
            <a:pPr marL="342900" indent="-342900">
              <a:lnSpc>
                <a:spcPct val="150000"/>
              </a:lnSpc>
              <a:buFont typeface="Wingdings" pitchFamily="2" charset="2"/>
              <a:buChar char="§"/>
            </a:pPr>
            <a:r>
              <a:rPr lang="de-DE" sz="1600" dirty="0" smtClean="0"/>
              <a:t>Was sind die </a:t>
            </a:r>
            <a:r>
              <a:rPr lang="de-DE" sz="1600" b="1" dirty="0" smtClean="0"/>
              <a:t>Rahmenbedingungen</a:t>
            </a:r>
            <a:r>
              <a:rPr lang="de-DE" sz="1600" dirty="0" smtClean="0"/>
              <a:t> und allgemeinen Informationen zu dem Forschungsvorhaben?</a:t>
            </a:r>
          </a:p>
          <a:p>
            <a:pPr marL="342900" indent="-342900">
              <a:lnSpc>
                <a:spcPct val="150000"/>
              </a:lnSpc>
              <a:buFont typeface="Wingdings" pitchFamily="2" charset="2"/>
              <a:buChar char="§"/>
            </a:pPr>
            <a:r>
              <a:rPr lang="de-DE" sz="1600" dirty="0" smtClean="0"/>
              <a:t>Was sind die </a:t>
            </a:r>
            <a:r>
              <a:rPr lang="de-DE" sz="1600" b="1" dirty="0" smtClean="0"/>
              <a:t>Ziele</a:t>
            </a:r>
            <a:r>
              <a:rPr lang="de-DE" sz="1600" dirty="0" smtClean="0"/>
              <a:t> des Projektes?</a:t>
            </a:r>
          </a:p>
          <a:p>
            <a:pPr marL="342900" indent="-342900">
              <a:lnSpc>
                <a:spcPct val="150000"/>
              </a:lnSpc>
              <a:buFont typeface="Wingdings" pitchFamily="2" charset="2"/>
              <a:buChar char="§"/>
            </a:pPr>
            <a:r>
              <a:rPr lang="de-DE" sz="1600" dirty="0" smtClean="0"/>
              <a:t>Wer sind die </a:t>
            </a:r>
            <a:r>
              <a:rPr lang="de-DE" sz="1600" b="1" dirty="0" smtClean="0"/>
              <a:t>Projektträger</a:t>
            </a:r>
            <a:r>
              <a:rPr lang="de-DE" sz="1600" dirty="0" smtClean="0"/>
              <a:t> und </a:t>
            </a:r>
            <a:r>
              <a:rPr lang="de-DE" sz="1600" b="1" dirty="0" smtClean="0"/>
              <a:t>-förderer</a:t>
            </a:r>
            <a:r>
              <a:rPr lang="de-DE" sz="1600" dirty="0" smtClean="0"/>
              <a:t>? </a:t>
            </a:r>
          </a:p>
          <a:p>
            <a:pPr marL="342900" indent="-342900">
              <a:lnSpc>
                <a:spcPct val="150000"/>
              </a:lnSpc>
              <a:buFont typeface="Wingdings" pitchFamily="2" charset="2"/>
              <a:buChar char="§"/>
            </a:pPr>
            <a:r>
              <a:rPr lang="de-DE" sz="1600" dirty="0" smtClean="0"/>
              <a:t>Wie sind die </a:t>
            </a:r>
            <a:r>
              <a:rPr lang="de-DE" sz="1600" b="1" dirty="0" smtClean="0"/>
              <a:t>Zuständigkeiten </a:t>
            </a:r>
            <a:r>
              <a:rPr lang="de-DE" sz="1600" dirty="0" smtClean="0"/>
              <a:t>für das Management von Daten aufgeteilt? </a:t>
            </a:r>
          </a:p>
          <a:p>
            <a:pPr marL="342900" indent="-342900">
              <a:lnSpc>
                <a:spcPct val="150000"/>
              </a:lnSpc>
              <a:buFont typeface="Wingdings" pitchFamily="2" charset="2"/>
              <a:buChar char="§"/>
            </a:pPr>
            <a:r>
              <a:rPr lang="de-DE" sz="1600" dirty="0" smtClean="0"/>
              <a:t>Wer ist verantwortlich für die </a:t>
            </a:r>
            <a:r>
              <a:rPr lang="de-DE" sz="1600" b="1" dirty="0" smtClean="0"/>
              <a:t>Einhaltung des Datenmanagementplans</a:t>
            </a:r>
            <a:r>
              <a:rPr lang="de-DE" sz="1600" dirty="0" smtClean="0"/>
              <a:t>? </a:t>
            </a:r>
          </a:p>
          <a:p>
            <a:pPr marL="342900" indent="-342900">
              <a:lnSpc>
                <a:spcPct val="150000"/>
              </a:lnSpc>
              <a:buFont typeface="Wingdings" pitchFamily="2" charset="2"/>
              <a:buChar char="§"/>
            </a:pPr>
            <a:r>
              <a:rPr lang="de-DE" sz="1600" dirty="0" smtClean="0"/>
              <a:t>Wer sind </a:t>
            </a:r>
            <a:r>
              <a:rPr lang="de-DE" sz="1600" b="1" dirty="0" smtClean="0"/>
              <a:t>institutionelle Ansprechpartner</a:t>
            </a:r>
            <a:r>
              <a:rPr lang="de-DE" sz="1600" dirty="0" smtClean="0"/>
              <a:t> in FDM-Fragen?</a:t>
            </a:r>
          </a:p>
          <a:p>
            <a:pPr marL="342900" indent="-342900">
              <a:lnSpc>
                <a:spcPct val="150000"/>
              </a:lnSpc>
              <a:buFont typeface="Wingdings" pitchFamily="2" charset="2"/>
              <a:buChar char="§"/>
            </a:pPr>
            <a:r>
              <a:rPr lang="de-DE" sz="1600" dirty="0"/>
              <a:t>Werden </a:t>
            </a:r>
            <a:r>
              <a:rPr lang="de-DE" sz="1600" b="1" dirty="0"/>
              <a:t>Anpassungen</a:t>
            </a:r>
            <a:r>
              <a:rPr lang="de-DE" sz="1600" dirty="0"/>
              <a:t> an der Projektstruktur und dem Datenmanagementplan </a:t>
            </a:r>
            <a:r>
              <a:rPr lang="de-DE" sz="1600" b="1" dirty="0"/>
              <a:t>dokumentiert</a:t>
            </a:r>
            <a:r>
              <a:rPr lang="de-DE" sz="1600" dirty="0" smtClean="0"/>
              <a:t>?</a:t>
            </a:r>
          </a:p>
          <a:p>
            <a:pPr>
              <a:lnSpc>
                <a:spcPct val="150000"/>
              </a:lnSpc>
            </a:pPr>
            <a:endParaRPr lang="de-DE" sz="16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14</a:t>
            </a:fld>
            <a:endParaRPr lang="de-DE"/>
          </a:p>
        </p:txBody>
      </p:sp>
      <p:pic>
        <p:nvPicPr>
          <p:cNvPr id="83970"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25" y="4752875"/>
            <a:ext cx="8136904" cy="1079500"/>
          </a:xfrm>
        </p:spPr>
        <p:txBody>
          <a:bodyPr/>
          <a:lstStyle/>
          <a:p>
            <a:pPr algn="ctr"/>
            <a:r>
              <a:rPr lang="de-DE" sz="3600" dirty="0" smtClean="0"/>
              <a:t>Datenerhebung</a:t>
            </a:r>
            <a:endParaRPr lang="de-DE" sz="3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15</a:t>
            </a:fld>
            <a:endParaRPr lang="de-DE"/>
          </a:p>
        </p:txBody>
      </p:sp>
      <p:pic>
        <p:nvPicPr>
          <p:cNvPr id="3" name="Picture 2" descr="Bücher, Schüler, Studie, Bildung, Universität, Studium"/>
          <p:cNvPicPr>
            <a:picLocks noChangeAspect="1" noChangeArrowheads="1"/>
          </p:cNvPicPr>
          <p:nvPr/>
        </p:nvPicPr>
        <p:blipFill>
          <a:blip r:embed="rId3" cstate="print"/>
          <a:srcRect/>
          <a:stretch>
            <a:fillRect/>
          </a:stretch>
        </p:blipFill>
        <p:spPr bwMode="auto">
          <a:xfrm>
            <a:off x="2052129" y="1511895"/>
            <a:ext cx="4536504" cy="3024336"/>
          </a:xfrm>
          <a:prstGeom prst="rect">
            <a:avLst/>
          </a:prstGeom>
          <a:noFill/>
        </p:spPr>
      </p:pic>
      <p:sp>
        <p:nvSpPr>
          <p:cNvPr id="7" name="Rechteck 6"/>
          <p:cNvSpPr/>
          <p:nvPr/>
        </p:nvSpPr>
        <p:spPr>
          <a:xfrm>
            <a:off x="288380" y="6074821"/>
            <a:ext cx="6696297" cy="253916"/>
          </a:xfrm>
          <a:prstGeom prst="rect">
            <a:avLst/>
          </a:prstGeom>
        </p:spPr>
        <p:txBody>
          <a:bodyPr wrap="square">
            <a:spAutoFit/>
          </a:bodyPr>
          <a:lstStyle/>
          <a:p>
            <a:r>
              <a:rPr lang="de-DE" sz="1050" dirty="0" smtClean="0"/>
              <a:t>Abb. 5: </a:t>
            </a:r>
            <a:r>
              <a:rPr lang="de-DE" sz="1050" dirty="0" smtClean="0">
                <a:hlinkClick r:id="rId4"/>
              </a:rPr>
              <a:t>https://pixabay.com/de/b%C3%BCcher-sch%C3%BCler-studie-bildung-1012088/</a:t>
            </a:r>
            <a:endParaRPr lang="de-DE" sz="105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Datenerhebung </a:t>
            </a:r>
            <a:endParaRPr lang="de-DE" sz="2800" dirty="0"/>
          </a:p>
        </p:txBody>
      </p:sp>
      <p:sp>
        <p:nvSpPr>
          <p:cNvPr id="3" name="Inhaltsplatzhalter 2"/>
          <p:cNvSpPr>
            <a:spLocks noGrp="1"/>
          </p:cNvSpPr>
          <p:nvPr>
            <p:ph idx="1"/>
          </p:nvPr>
        </p:nvSpPr>
        <p:spPr/>
        <p:txBody>
          <a:bodyPr/>
          <a:lstStyle/>
          <a:p>
            <a:pPr marL="342900" indent="-342900">
              <a:lnSpc>
                <a:spcPct val="150000"/>
              </a:lnSpc>
            </a:pPr>
            <a:r>
              <a:rPr lang="de-DE" sz="1800" u="sng" dirty="0" smtClean="0"/>
              <a:t>Art der Erhebung</a:t>
            </a:r>
          </a:p>
          <a:p>
            <a:pPr marL="342900" indent="-342900">
              <a:lnSpc>
                <a:spcPct val="150000"/>
              </a:lnSpc>
              <a:buFont typeface="Wingdings" pitchFamily="2" charset="2"/>
              <a:buChar char="§"/>
            </a:pPr>
            <a:r>
              <a:rPr lang="de-DE" sz="1600" dirty="0" smtClean="0"/>
              <a:t>Welche Daten müssen neu erzeugt werden oder können bestehende Daten nachgenutzt werden, um das Projektziel zu erreichen? – Zwei Optionen:</a:t>
            </a:r>
          </a:p>
          <a:p>
            <a:pPr marL="342900" indent="-342900">
              <a:lnSpc>
                <a:spcPct val="150000"/>
              </a:lnSpc>
            </a:pPr>
            <a:endParaRPr lang="de-DE" sz="1800" u="sng"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16</a:t>
            </a:fld>
            <a:endParaRPr lang="de-DE"/>
          </a:p>
        </p:txBody>
      </p:sp>
      <p:sp>
        <p:nvSpPr>
          <p:cNvPr id="6" name="Abgerundetes Rechteck 5"/>
          <p:cNvSpPr/>
          <p:nvPr/>
        </p:nvSpPr>
        <p:spPr>
          <a:xfrm>
            <a:off x="1368053" y="3744143"/>
            <a:ext cx="280831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400" dirty="0" smtClean="0">
                <a:latin typeface="Arial" pitchFamily="34" charset="0"/>
                <a:cs typeface="Arial" pitchFamily="34" charset="0"/>
              </a:rPr>
              <a:t>Projekt- und fachspezifische Datenerhebung</a:t>
            </a:r>
          </a:p>
        </p:txBody>
      </p:sp>
      <p:sp>
        <p:nvSpPr>
          <p:cNvPr id="7" name="Abgerundetes Rechteck 6"/>
          <p:cNvSpPr/>
          <p:nvPr/>
        </p:nvSpPr>
        <p:spPr>
          <a:xfrm>
            <a:off x="4464397" y="3744143"/>
            <a:ext cx="2808312"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400" dirty="0" smtClean="0">
                <a:latin typeface="Arial" pitchFamily="34" charset="0"/>
                <a:cs typeface="Arial" pitchFamily="34" charset="0"/>
              </a:rPr>
              <a:t>Nutzung bereits vorhandener Daten </a:t>
            </a:r>
          </a:p>
        </p:txBody>
      </p:sp>
      <p:sp>
        <p:nvSpPr>
          <p:cNvPr id="9" name="Abgerundetes Rechteck 8"/>
          <p:cNvSpPr/>
          <p:nvPr/>
        </p:nvSpPr>
        <p:spPr>
          <a:xfrm>
            <a:off x="2520181" y="3312095"/>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1</a:t>
            </a:r>
            <a:endParaRPr lang="de-DE" b="1" dirty="0">
              <a:latin typeface="Arial" pitchFamily="34" charset="0"/>
              <a:cs typeface="Arial" pitchFamily="34" charset="0"/>
            </a:endParaRPr>
          </a:p>
        </p:txBody>
      </p:sp>
      <p:sp>
        <p:nvSpPr>
          <p:cNvPr id="10" name="Abgerundetes Rechteck 9"/>
          <p:cNvSpPr/>
          <p:nvPr/>
        </p:nvSpPr>
        <p:spPr>
          <a:xfrm>
            <a:off x="5688533" y="3312095"/>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2</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Datenerhebung </a:t>
            </a:r>
            <a:endParaRPr lang="de-DE" sz="2800" dirty="0"/>
          </a:p>
        </p:txBody>
      </p:sp>
      <p:sp>
        <p:nvSpPr>
          <p:cNvPr id="3" name="Inhaltsplatzhalter 2"/>
          <p:cNvSpPr>
            <a:spLocks noGrp="1"/>
          </p:cNvSpPr>
          <p:nvPr>
            <p:ph idx="1"/>
          </p:nvPr>
        </p:nvSpPr>
        <p:spPr/>
        <p:txBody>
          <a:bodyPr/>
          <a:lstStyle/>
          <a:p>
            <a:pPr>
              <a:lnSpc>
                <a:spcPct val="150000"/>
              </a:lnSpc>
            </a:pPr>
            <a:r>
              <a:rPr lang="de-DE" sz="1800" u="sng" dirty="0" smtClean="0">
                <a:latin typeface="Arial" pitchFamily="34" charset="0"/>
                <a:cs typeface="Arial" pitchFamily="34" charset="0"/>
              </a:rPr>
              <a:t>Projekt- und fachspezifische Datenerhebung</a:t>
            </a:r>
          </a:p>
          <a:p>
            <a:pPr marL="342900" indent="-342900">
              <a:lnSpc>
                <a:spcPct val="150000"/>
              </a:lnSpc>
            </a:pPr>
            <a:endParaRPr lang="de-DE" sz="1600" dirty="0" smtClean="0"/>
          </a:p>
          <a:p>
            <a:pPr marL="342900" indent="-342900">
              <a:lnSpc>
                <a:spcPct val="150000"/>
              </a:lnSpc>
              <a:buFont typeface="Wingdings" pitchFamily="2" charset="2"/>
              <a:buChar char="§"/>
            </a:pPr>
            <a:endParaRPr lang="de-DE" sz="14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17</a:t>
            </a:fld>
            <a:endParaRPr lang="de-DE"/>
          </a:p>
        </p:txBody>
      </p:sp>
      <p:sp>
        <p:nvSpPr>
          <p:cNvPr id="6" name="Abgerundetes Rechteck 5"/>
          <p:cNvSpPr/>
          <p:nvPr/>
        </p:nvSpPr>
        <p:spPr>
          <a:xfrm>
            <a:off x="2952229" y="2952055"/>
            <a:ext cx="280831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Datenerhebung</a:t>
            </a:r>
            <a:r>
              <a:rPr lang="de-DE" sz="1400" dirty="0" smtClean="0">
                <a:latin typeface="Arial" pitchFamily="34" charset="0"/>
                <a:cs typeface="Arial" pitchFamily="34" charset="0"/>
              </a:rPr>
              <a:t> </a:t>
            </a:r>
          </a:p>
        </p:txBody>
      </p:sp>
      <p:sp>
        <p:nvSpPr>
          <p:cNvPr id="7" name="Abgerundetes Rechteck 6"/>
          <p:cNvSpPr/>
          <p:nvPr/>
        </p:nvSpPr>
        <p:spPr>
          <a:xfrm>
            <a:off x="647973" y="3888159"/>
            <a:ext cx="223224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err="1" smtClean="0">
                <a:latin typeface="Arial" pitchFamily="34" charset="0"/>
                <a:cs typeface="Arial" pitchFamily="34" charset="0"/>
              </a:rPr>
              <a:t>Datenart</a:t>
            </a:r>
            <a:r>
              <a:rPr lang="de-DE" sz="1600" dirty="0" smtClean="0">
                <a:latin typeface="Arial" pitchFamily="34" charset="0"/>
                <a:cs typeface="Arial" pitchFamily="34" charset="0"/>
              </a:rPr>
              <a:t> </a:t>
            </a:r>
            <a:r>
              <a:rPr lang="de-DE" sz="1400" dirty="0" smtClean="0">
                <a:latin typeface="Arial" pitchFamily="34" charset="0"/>
                <a:cs typeface="Arial" pitchFamily="34" charset="0"/>
              </a:rPr>
              <a:t> </a:t>
            </a:r>
          </a:p>
        </p:txBody>
      </p:sp>
      <p:sp>
        <p:nvSpPr>
          <p:cNvPr id="8" name="Abgerundetes Rechteck 7"/>
          <p:cNvSpPr/>
          <p:nvPr/>
        </p:nvSpPr>
        <p:spPr>
          <a:xfrm>
            <a:off x="3240261" y="3888159"/>
            <a:ext cx="223224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Methode </a:t>
            </a:r>
            <a:r>
              <a:rPr lang="de-DE" sz="1400" dirty="0" smtClean="0">
                <a:latin typeface="Arial" pitchFamily="34" charset="0"/>
                <a:cs typeface="Arial" pitchFamily="34" charset="0"/>
              </a:rPr>
              <a:t> </a:t>
            </a:r>
          </a:p>
        </p:txBody>
      </p:sp>
      <p:sp>
        <p:nvSpPr>
          <p:cNvPr id="9" name="Abgerundetes Rechteck 8"/>
          <p:cNvSpPr/>
          <p:nvPr/>
        </p:nvSpPr>
        <p:spPr>
          <a:xfrm>
            <a:off x="5832549" y="3888159"/>
            <a:ext cx="223224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Formate </a:t>
            </a:r>
            <a:r>
              <a:rPr lang="de-DE" sz="1400" dirty="0" smtClean="0">
                <a:latin typeface="Arial" pitchFamily="34" charset="0"/>
                <a:cs typeface="Arial" pitchFamily="34" charset="0"/>
              </a:rPr>
              <a:t> </a:t>
            </a:r>
          </a:p>
        </p:txBody>
      </p:sp>
      <p:sp>
        <p:nvSpPr>
          <p:cNvPr id="10" name="Abgerundetes Rechteck 9"/>
          <p:cNvSpPr/>
          <p:nvPr/>
        </p:nvSpPr>
        <p:spPr>
          <a:xfrm>
            <a:off x="1728093" y="4680247"/>
            <a:ext cx="2304256"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Reproduktionsfähigkeit </a:t>
            </a:r>
            <a:r>
              <a:rPr lang="de-DE" sz="1400" dirty="0" smtClean="0">
                <a:latin typeface="Arial" pitchFamily="34" charset="0"/>
                <a:cs typeface="Arial" pitchFamily="34" charset="0"/>
              </a:rPr>
              <a:t> </a:t>
            </a:r>
          </a:p>
        </p:txBody>
      </p:sp>
      <p:sp>
        <p:nvSpPr>
          <p:cNvPr id="11" name="Abgerundetes Rechteck 10"/>
          <p:cNvSpPr/>
          <p:nvPr/>
        </p:nvSpPr>
        <p:spPr>
          <a:xfrm>
            <a:off x="4680421" y="4680247"/>
            <a:ext cx="2304256"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Einmaligkeitswert </a:t>
            </a:r>
            <a:r>
              <a:rPr lang="de-DE" sz="1400" dirty="0" smtClean="0">
                <a:latin typeface="Arial" pitchFamily="34" charset="0"/>
                <a:cs typeface="Arial" pitchFamily="34" charset="0"/>
              </a:rPr>
              <a:t> </a:t>
            </a:r>
          </a:p>
        </p:txBody>
      </p:sp>
      <p:cxnSp>
        <p:nvCxnSpPr>
          <p:cNvPr id="17" name="Gerade Verbindung mit Pfeil 16"/>
          <p:cNvCxnSpPr/>
          <p:nvPr/>
        </p:nvCxnSpPr>
        <p:spPr>
          <a:xfrm>
            <a:off x="4104357" y="4968279"/>
            <a:ext cx="50405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a:stCxn id="6" idx="2"/>
            <a:endCxn id="9" idx="0"/>
          </p:cNvCxnSpPr>
          <p:nvPr/>
        </p:nvCxnSpPr>
        <p:spPr>
          <a:xfrm>
            <a:off x="4356385" y="3456111"/>
            <a:ext cx="2592288"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Gerade Verbindung 24"/>
          <p:cNvCxnSpPr>
            <a:stCxn id="6" idx="2"/>
            <a:endCxn id="8" idx="0"/>
          </p:cNvCxnSpPr>
          <p:nvPr/>
        </p:nvCxnSpPr>
        <p:spPr>
          <a:xfrm>
            <a:off x="4356385" y="345611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Gerade Verbindung 27"/>
          <p:cNvCxnSpPr>
            <a:stCxn id="6" idx="2"/>
            <a:endCxn id="7" idx="0"/>
          </p:cNvCxnSpPr>
          <p:nvPr/>
        </p:nvCxnSpPr>
        <p:spPr>
          <a:xfrm flipH="1">
            <a:off x="1764097" y="3456111"/>
            <a:ext cx="2592288"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Abgerundetes Rechteck 32"/>
          <p:cNvSpPr/>
          <p:nvPr/>
        </p:nvSpPr>
        <p:spPr>
          <a:xfrm>
            <a:off x="6408613" y="2808039"/>
            <a:ext cx="165618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Potenzielle Nachnutzung </a:t>
            </a:r>
            <a:r>
              <a:rPr lang="de-DE" sz="1400" dirty="0" smtClean="0">
                <a:latin typeface="Arial" pitchFamily="34" charset="0"/>
                <a:cs typeface="Arial" pitchFamily="34" charset="0"/>
              </a:rPr>
              <a:t> </a:t>
            </a:r>
          </a:p>
        </p:txBody>
      </p:sp>
      <p:sp>
        <p:nvSpPr>
          <p:cNvPr id="34" name="Abgerundetes Rechteck 33"/>
          <p:cNvSpPr/>
          <p:nvPr/>
        </p:nvSpPr>
        <p:spPr>
          <a:xfrm>
            <a:off x="647973" y="2808039"/>
            <a:ext cx="16561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Dokumentation </a:t>
            </a:r>
            <a:r>
              <a:rPr lang="de-DE" sz="1400" dirty="0" smtClean="0">
                <a:latin typeface="Arial" pitchFamily="34" charset="0"/>
                <a:cs typeface="Arial" pitchFamily="34" charset="0"/>
              </a:rPr>
              <a:t> </a:t>
            </a:r>
          </a:p>
        </p:txBody>
      </p:sp>
      <p:cxnSp>
        <p:nvCxnSpPr>
          <p:cNvPr id="63" name="Gerade Verbindung mit Pfeil 62"/>
          <p:cNvCxnSpPr>
            <a:stCxn id="33" idx="1"/>
            <a:endCxn id="6" idx="3"/>
          </p:cNvCxnSpPr>
          <p:nvPr/>
        </p:nvCxnSpPr>
        <p:spPr>
          <a:xfrm flipH="1">
            <a:off x="5760541" y="3096071"/>
            <a:ext cx="648072" cy="1080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34" idx="3"/>
            <a:endCxn id="6" idx="1"/>
          </p:cNvCxnSpPr>
          <p:nvPr/>
        </p:nvCxnSpPr>
        <p:spPr>
          <a:xfrm>
            <a:off x="2304157" y="3060067"/>
            <a:ext cx="648072"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Datenerhebung </a:t>
            </a:r>
            <a:endParaRPr lang="de-DE" sz="2800" dirty="0"/>
          </a:p>
        </p:txBody>
      </p:sp>
      <p:sp>
        <p:nvSpPr>
          <p:cNvPr id="3" name="Inhaltsplatzhalter 2"/>
          <p:cNvSpPr>
            <a:spLocks noGrp="1"/>
          </p:cNvSpPr>
          <p:nvPr>
            <p:ph idx="1"/>
          </p:nvPr>
        </p:nvSpPr>
        <p:spPr/>
        <p:txBody>
          <a:bodyPr/>
          <a:lstStyle/>
          <a:p>
            <a:pPr marL="342900" indent="-342900">
              <a:lnSpc>
                <a:spcPct val="150000"/>
              </a:lnSpc>
            </a:pPr>
            <a:r>
              <a:rPr lang="de-DE" sz="1800" b="1" dirty="0" smtClean="0"/>
              <a:t>Leitfragen: </a:t>
            </a:r>
          </a:p>
          <a:p>
            <a:pPr marL="342900" indent="-342900">
              <a:lnSpc>
                <a:spcPct val="150000"/>
              </a:lnSpc>
              <a:buFont typeface="Wingdings" pitchFamily="2" charset="2"/>
              <a:buChar char="§"/>
            </a:pPr>
            <a:r>
              <a:rPr lang="de-DE" sz="1600" dirty="0" smtClean="0"/>
              <a:t>Welche </a:t>
            </a:r>
            <a:r>
              <a:rPr lang="de-DE" sz="1600" b="1" dirty="0" smtClean="0"/>
              <a:t>Methode</a:t>
            </a:r>
            <a:r>
              <a:rPr lang="de-DE" sz="1600" dirty="0" smtClean="0"/>
              <a:t> wird bei der Datenerhebung verwendet?</a:t>
            </a:r>
          </a:p>
          <a:p>
            <a:pPr marL="342900" indent="-342900">
              <a:lnSpc>
                <a:spcPct val="150000"/>
              </a:lnSpc>
              <a:buFont typeface="Wingdings" pitchFamily="2" charset="2"/>
              <a:buChar char="§"/>
            </a:pPr>
            <a:r>
              <a:rPr lang="de-DE" sz="1600" dirty="0" smtClean="0"/>
              <a:t>Welche </a:t>
            </a:r>
            <a:r>
              <a:rPr lang="de-DE" sz="1600" b="1" dirty="0" smtClean="0"/>
              <a:t>Art</a:t>
            </a:r>
            <a:r>
              <a:rPr lang="de-DE" sz="1600" dirty="0" smtClean="0"/>
              <a:t> von Daten wird erzeugt? (Beobachtungs- und Messdaten, prozessierte Daten, Simulationsdaten, Interviews etc.)</a:t>
            </a:r>
          </a:p>
          <a:p>
            <a:pPr marL="342900" indent="-342900">
              <a:lnSpc>
                <a:spcPct val="150000"/>
              </a:lnSpc>
              <a:buFont typeface="Wingdings" pitchFamily="2" charset="2"/>
              <a:buChar char="§"/>
            </a:pPr>
            <a:r>
              <a:rPr lang="de-DE" sz="1600" dirty="0" smtClean="0"/>
              <a:t>Welche </a:t>
            </a:r>
            <a:r>
              <a:rPr lang="de-DE" sz="1600" b="1" dirty="0"/>
              <a:t>Rolle</a:t>
            </a:r>
            <a:r>
              <a:rPr lang="de-DE" sz="1600" dirty="0"/>
              <a:t> spielen die Daten innerhalb des Projektes? (z.B. Dokumentation, Publikation, Nachnutzung) </a:t>
            </a:r>
          </a:p>
          <a:p>
            <a:pPr marL="342900" indent="-342900">
              <a:lnSpc>
                <a:spcPct val="150000"/>
              </a:lnSpc>
              <a:buFont typeface="Wingdings" pitchFamily="2" charset="2"/>
              <a:buChar char="§"/>
            </a:pPr>
            <a:r>
              <a:rPr lang="de-DE" sz="1600" dirty="0"/>
              <a:t>Wie werden die Daten bei der Erhebung </a:t>
            </a:r>
            <a:r>
              <a:rPr lang="de-DE" sz="1600" b="1" dirty="0"/>
              <a:t>dokumentiert?</a:t>
            </a:r>
            <a:endParaRPr lang="de-DE" sz="1600" dirty="0"/>
          </a:p>
          <a:p>
            <a:pPr marL="342900" indent="-342900">
              <a:lnSpc>
                <a:spcPct val="150000"/>
              </a:lnSpc>
              <a:buFont typeface="Wingdings" pitchFamily="2" charset="2"/>
              <a:buChar char="§"/>
            </a:pPr>
            <a:r>
              <a:rPr lang="de-DE" sz="1600" dirty="0"/>
              <a:t>Kann man </a:t>
            </a:r>
            <a:r>
              <a:rPr lang="de-DE" sz="1600" b="1" dirty="0"/>
              <a:t>Anforderungen potentieller Nachnutzer </a:t>
            </a:r>
            <a:r>
              <a:rPr lang="de-DE" sz="1600" dirty="0"/>
              <a:t>bei der Erhebung berücksichtigen? </a:t>
            </a:r>
          </a:p>
          <a:p>
            <a:pPr marL="342900" indent="-342900">
              <a:lnSpc>
                <a:spcPct val="150000"/>
              </a:lnSpc>
              <a:buFont typeface="Wingdings" pitchFamily="2" charset="2"/>
              <a:buChar char="§"/>
            </a:pPr>
            <a:r>
              <a:rPr lang="de-DE" sz="1600" dirty="0"/>
              <a:t>Handelt es sich um einmalige Daten oder können sie </a:t>
            </a:r>
            <a:r>
              <a:rPr lang="de-DE" sz="1600" b="1" dirty="0"/>
              <a:t>reproduziert </a:t>
            </a:r>
            <a:r>
              <a:rPr lang="de-DE" sz="1600" dirty="0"/>
              <a:t>werden?</a:t>
            </a: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4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18</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Datenerhebung </a:t>
            </a:r>
            <a:endParaRPr lang="de-DE" sz="2800" dirty="0"/>
          </a:p>
        </p:txBody>
      </p:sp>
      <p:sp>
        <p:nvSpPr>
          <p:cNvPr id="3" name="Inhaltsplatzhalter 2"/>
          <p:cNvSpPr>
            <a:spLocks noGrp="1"/>
          </p:cNvSpPr>
          <p:nvPr>
            <p:ph idx="1"/>
          </p:nvPr>
        </p:nvSpPr>
        <p:spPr/>
        <p:txBody>
          <a:bodyPr/>
          <a:lstStyle/>
          <a:p>
            <a:pPr>
              <a:lnSpc>
                <a:spcPct val="150000"/>
              </a:lnSpc>
            </a:pPr>
            <a:r>
              <a:rPr lang="de-DE" sz="1800" u="sng" dirty="0" smtClean="0">
                <a:latin typeface="Arial" pitchFamily="34" charset="0"/>
                <a:cs typeface="Arial" pitchFamily="34" charset="0"/>
              </a:rPr>
              <a:t>Nutzung bereits vorhandener Daten </a:t>
            </a:r>
          </a:p>
          <a:p>
            <a:pPr marL="342900" indent="-342900">
              <a:lnSpc>
                <a:spcPct val="150000"/>
              </a:lnSpc>
            </a:pPr>
            <a:endParaRPr lang="de-DE" sz="16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marL="342900" indent="-342900">
              <a:lnSpc>
                <a:spcPct val="150000"/>
              </a:lnSpc>
              <a:buFont typeface="Wingdings" pitchFamily="2" charset="2"/>
              <a:buChar char="§"/>
            </a:pPr>
            <a:endParaRPr lang="de-DE" sz="1400" dirty="0" smtClean="0"/>
          </a:p>
          <a:p>
            <a:pPr>
              <a:lnSpc>
                <a:spcPct val="150000"/>
              </a:lnSpc>
            </a:pPr>
            <a:r>
              <a:rPr lang="de-DE" dirty="0"/>
              <a:t> </a:t>
            </a:r>
            <a:r>
              <a:rPr lang="de-DE" dirty="0" smtClean="0"/>
              <a:t>   * Beispiele für Daten-Repositorien: </a:t>
            </a:r>
            <a:r>
              <a:rPr lang="de-DE" dirty="0" smtClean="0">
                <a:hlinkClick r:id="rId3"/>
              </a:rPr>
              <a:t>re3data.org</a:t>
            </a:r>
            <a:r>
              <a:rPr lang="de-DE" dirty="0" smtClean="0"/>
              <a:t>, </a:t>
            </a:r>
            <a:r>
              <a:rPr lang="de-DE" dirty="0" smtClean="0">
                <a:hlinkClick r:id="rId4"/>
              </a:rPr>
              <a:t>govdata.de</a:t>
            </a:r>
            <a:endParaRPr lang="de-DE"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19</a:t>
            </a:fld>
            <a:endParaRPr lang="de-DE"/>
          </a:p>
        </p:txBody>
      </p:sp>
      <p:sp>
        <p:nvSpPr>
          <p:cNvPr id="7" name="Abgerundetes Rechteck 6"/>
          <p:cNvSpPr/>
          <p:nvPr/>
        </p:nvSpPr>
        <p:spPr>
          <a:xfrm>
            <a:off x="215925" y="2520007"/>
            <a:ext cx="136815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400" dirty="0" smtClean="0">
                <a:latin typeface="Arial" pitchFamily="34" charset="0"/>
                <a:cs typeface="Arial" pitchFamily="34" charset="0"/>
              </a:rPr>
              <a:t>Recherche</a:t>
            </a:r>
          </a:p>
        </p:txBody>
      </p:sp>
      <p:sp>
        <p:nvSpPr>
          <p:cNvPr id="8" name="Abgerundetes Rechteck 7"/>
          <p:cNvSpPr/>
          <p:nvPr/>
        </p:nvSpPr>
        <p:spPr>
          <a:xfrm>
            <a:off x="2448173" y="2520007"/>
            <a:ext cx="136815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Qualität </a:t>
            </a:r>
            <a:r>
              <a:rPr lang="de-DE" sz="1400" dirty="0" smtClean="0">
                <a:latin typeface="Arial" pitchFamily="34" charset="0"/>
                <a:cs typeface="Arial" pitchFamily="34" charset="0"/>
              </a:rPr>
              <a:t> </a:t>
            </a:r>
          </a:p>
        </p:txBody>
      </p:sp>
      <p:sp>
        <p:nvSpPr>
          <p:cNvPr id="9" name="Abgerundetes Rechteck 8"/>
          <p:cNvSpPr/>
          <p:nvPr/>
        </p:nvSpPr>
        <p:spPr>
          <a:xfrm>
            <a:off x="4536405" y="2520007"/>
            <a:ext cx="136815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Integration </a:t>
            </a:r>
            <a:r>
              <a:rPr lang="de-DE" sz="1400" dirty="0" smtClean="0">
                <a:latin typeface="Arial" pitchFamily="34" charset="0"/>
                <a:cs typeface="Arial" pitchFamily="34" charset="0"/>
              </a:rPr>
              <a:t> </a:t>
            </a:r>
          </a:p>
        </p:txBody>
      </p:sp>
      <p:sp>
        <p:nvSpPr>
          <p:cNvPr id="11" name="Abgerundetes Rechteck 10"/>
          <p:cNvSpPr/>
          <p:nvPr/>
        </p:nvSpPr>
        <p:spPr>
          <a:xfrm>
            <a:off x="2016125" y="4104183"/>
            <a:ext cx="2376264"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Nutzungsbedingungen </a:t>
            </a:r>
            <a:r>
              <a:rPr lang="de-DE" sz="1400" dirty="0" smtClean="0">
                <a:latin typeface="Arial" pitchFamily="34" charset="0"/>
                <a:cs typeface="Arial" pitchFamily="34" charset="0"/>
              </a:rPr>
              <a:t> </a:t>
            </a:r>
          </a:p>
        </p:txBody>
      </p:sp>
      <p:sp>
        <p:nvSpPr>
          <p:cNvPr id="14" name="Abgerundetes Rechteck 13"/>
          <p:cNvSpPr/>
          <p:nvPr/>
        </p:nvSpPr>
        <p:spPr>
          <a:xfrm>
            <a:off x="6696645" y="2520007"/>
            <a:ext cx="136815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de-DE" sz="1600" dirty="0" smtClean="0">
                <a:latin typeface="Arial" pitchFamily="34" charset="0"/>
                <a:cs typeface="Arial" pitchFamily="34" charset="0"/>
              </a:rPr>
              <a:t>Zitation </a:t>
            </a:r>
            <a:r>
              <a:rPr lang="de-DE" sz="1400" dirty="0" smtClean="0">
                <a:latin typeface="Arial" pitchFamily="34" charset="0"/>
                <a:cs typeface="Arial" pitchFamily="34" charset="0"/>
              </a:rPr>
              <a:t> </a:t>
            </a:r>
          </a:p>
        </p:txBody>
      </p:sp>
      <p:sp>
        <p:nvSpPr>
          <p:cNvPr id="16" name="Textfeld 15"/>
          <p:cNvSpPr txBox="1"/>
          <p:nvPr/>
        </p:nvSpPr>
        <p:spPr>
          <a:xfrm>
            <a:off x="143917" y="3168079"/>
            <a:ext cx="1800200" cy="1131079"/>
          </a:xfrm>
          <a:prstGeom prst="rect">
            <a:avLst/>
          </a:prstGeom>
          <a:noFill/>
        </p:spPr>
        <p:txBody>
          <a:bodyPr wrap="square" rtlCol="0">
            <a:spAutoFit/>
          </a:bodyPr>
          <a:lstStyle/>
          <a:p>
            <a:pPr marL="180975" indent="-180975">
              <a:lnSpc>
                <a:spcPct val="150000"/>
              </a:lnSpc>
              <a:buFont typeface="Wingdings" pitchFamily="2" charset="2"/>
              <a:buChar char="§"/>
            </a:pPr>
            <a:r>
              <a:rPr lang="de-DE" dirty="0" smtClean="0"/>
              <a:t>Repositorien*</a:t>
            </a:r>
          </a:p>
          <a:p>
            <a:pPr marL="180975" indent="-180975">
              <a:lnSpc>
                <a:spcPct val="150000"/>
              </a:lnSpc>
              <a:buFont typeface="Wingdings" pitchFamily="2" charset="2"/>
              <a:buChar char="§"/>
            </a:pPr>
            <a:r>
              <a:rPr lang="de-DE" dirty="0" smtClean="0"/>
              <a:t>Projektpartner</a:t>
            </a:r>
          </a:p>
          <a:p>
            <a:pPr marL="180975" indent="-180975">
              <a:lnSpc>
                <a:spcPct val="150000"/>
              </a:lnSpc>
              <a:buFont typeface="Wingdings" pitchFamily="2" charset="2"/>
              <a:buChar char="§"/>
            </a:pPr>
            <a:r>
              <a:rPr lang="de-DE" dirty="0" smtClean="0"/>
              <a:t>Dritte</a:t>
            </a:r>
            <a:endParaRPr lang="de-DE" dirty="0"/>
          </a:p>
        </p:txBody>
      </p:sp>
      <p:sp>
        <p:nvSpPr>
          <p:cNvPr id="17" name="Textfeld 16"/>
          <p:cNvSpPr txBox="1"/>
          <p:nvPr/>
        </p:nvSpPr>
        <p:spPr>
          <a:xfrm>
            <a:off x="2304157" y="3168079"/>
            <a:ext cx="1800200" cy="784830"/>
          </a:xfrm>
          <a:prstGeom prst="rect">
            <a:avLst/>
          </a:prstGeom>
          <a:noFill/>
        </p:spPr>
        <p:txBody>
          <a:bodyPr wrap="square" rtlCol="0">
            <a:spAutoFit/>
          </a:bodyPr>
          <a:lstStyle/>
          <a:p>
            <a:pPr marL="180975" indent="-180975">
              <a:lnSpc>
                <a:spcPct val="150000"/>
              </a:lnSpc>
              <a:buFont typeface="Wingdings" pitchFamily="2" charset="2"/>
              <a:buChar char="§"/>
            </a:pPr>
            <a:r>
              <a:rPr lang="de-DE" dirty="0" smtClean="0"/>
              <a:t>Formate</a:t>
            </a:r>
          </a:p>
          <a:p>
            <a:pPr marL="180975" indent="-180975">
              <a:lnSpc>
                <a:spcPct val="150000"/>
              </a:lnSpc>
              <a:buFont typeface="Wingdings" pitchFamily="2" charset="2"/>
              <a:buChar char="§"/>
            </a:pPr>
            <a:r>
              <a:rPr lang="de-DE" dirty="0" smtClean="0"/>
              <a:t>Dokumentation</a:t>
            </a:r>
            <a:endParaRPr lang="de-DE" dirty="0"/>
          </a:p>
        </p:txBody>
      </p:sp>
      <p:sp>
        <p:nvSpPr>
          <p:cNvPr id="18" name="Textfeld 17"/>
          <p:cNvSpPr txBox="1"/>
          <p:nvPr/>
        </p:nvSpPr>
        <p:spPr>
          <a:xfrm>
            <a:off x="2304157" y="4608239"/>
            <a:ext cx="1800200" cy="784830"/>
          </a:xfrm>
          <a:prstGeom prst="rect">
            <a:avLst/>
          </a:prstGeom>
          <a:noFill/>
        </p:spPr>
        <p:txBody>
          <a:bodyPr wrap="square" rtlCol="0">
            <a:spAutoFit/>
          </a:bodyPr>
          <a:lstStyle/>
          <a:p>
            <a:pPr marL="180975" indent="-180975">
              <a:lnSpc>
                <a:spcPct val="150000"/>
              </a:lnSpc>
              <a:buFont typeface="Wingdings" pitchFamily="2" charset="2"/>
              <a:buChar char="§"/>
            </a:pPr>
            <a:r>
              <a:rPr lang="de-DE" dirty="0" smtClean="0"/>
              <a:t>Lizenzen</a:t>
            </a:r>
          </a:p>
          <a:p>
            <a:pPr marL="180975" indent="-180975">
              <a:lnSpc>
                <a:spcPct val="150000"/>
              </a:lnSpc>
              <a:buFont typeface="Wingdings" pitchFamily="2" charset="2"/>
              <a:buChar char="§"/>
            </a:pPr>
            <a:r>
              <a:rPr lang="de-DE" dirty="0" smtClean="0"/>
              <a:t>Urheberrecht</a:t>
            </a:r>
            <a:endParaRPr lang="de-DE" dirty="0"/>
          </a:p>
        </p:txBody>
      </p:sp>
      <p:sp>
        <p:nvSpPr>
          <p:cNvPr id="19" name="Textfeld 18"/>
          <p:cNvSpPr txBox="1"/>
          <p:nvPr/>
        </p:nvSpPr>
        <p:spPr>
          <a:xfrm>
            <a:off x="4464397" y="3168079"/>
            <a:ext cx="2088232" cy="784830"/>
          </a:xfrm>
          <a:prstGeom prst="rect">
            <a:avLst/>
          </a:prstGeom>
          <a:noFill/>
        </p:spPr>
        <p:txBody>
          <a:bodyPr wrap="square" rtlCol="0">
            <a:spAutoFit/>
          </a:bodyPr>
          <a:lstStyle/>
          <a:p>
            <a:pPr marL="180975" indent="-180975">
              <a:lnSpc>
                <a:spcPct val="150000"/>
              </a:lnSpc>
              <a:buFont typeface="Wingdings" pitchFamily="2" charset="2"/>
              <a:buChar char="§"/>
            </a:pPr>
            <a:r>
              <a:rPr lang="de-DE" dirty="0" smtClean="0"/>
              <a:t>in eigenen Forschungsprozess</a:t>
            </a:r>
            <a:endParaRPr lang="de-DE" dirty="0"/>
          </a:p>
        </p:txBody>
      </p:sp>
      <p:sp>
        <p:nvSpPr>
          <p:cNvPr id="20" name="Textfeld 19"/>
          <p:cNvSpPr txBox="1"/>
          <p:nvPr/>
        </p:nvSpPr>
        <p:spPr>
          <a:xfrm>
            <a:off x="6696645" y="3168079"/>
            <a:ext cx="2088232" cy="742063"/>
          </a:xfrm>
          <a:prstGeom prst="rect">
            <a:avLst/>
          </a:prstGeom>
          <a:noFill/>
        </p:spPr>
        <p:txBody>
          <a:bodyPr wrap="square" rtlCol="0">
            <a:spAutoFit/>
          </a:bodyPr>
          <a:lstStyle/>
          <a:p>
            <a:pPr marL="180975" indent="-180975">
              <a:lnSpc>
                <a:spcPct val="150000"/>
              </a:lnSpc>
              <a:buFont typeface="Wingdings" pitchFamily="2" charset="2"/>
              <a:buChar char="§"/>
            </a:pPr>
            <a:r>
              <a:rPr lang="de-DE" dirty="0" smtClean="0"/>
              <a:t>Persistente Identifizierung</a:t>
            </a:r>
            <a:endParaRPr lang="de-DE" dirty="0"/>
          </a:p>
        </p:txBody>
      </p:sp>
      <p:cxnSp>
        <p:nvCxnSpPr>
          <p:cNvPr id="21" name="Gerade Verbindung mit Pfeil 20"/>
          <p:cNvCxnSpPr>
            <a:stCxn id="7" idx="3"/>
            <a:endCxn id="8" idx="1"/>
          </p:cNvCxnSpPr>
          <p:nvPr/>
        </p:nvCxnSpPr>
        <p:spPr>
          <a:xfrm>
            <a:off x="1584077" y="2772035"/>
            <a:ext cx="8640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8" idx="3"/>
            <a:endCxn id="9" idx="1"/>
          </p:cNvCxnSpPr>
          <p:nvPr/>
        </p:nvCxnSpPr>
        <p:spPr>
          <a:xfrm>
            <a:off x="3816325" y="2772035"/>
            <a:ext cx="7200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9" idx="3"/>
            <a:endCxn id="14" idx="1"/>
          </p:cNvCxnSpPr>
          <p:nvPr/>
        </p:nvCxnSpPr>
        <p:spPr>
          <a:xfrm>
            <a:off x="5904557" y="2772035"/>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7" idx="3"/>
          </p:cNvCxnSpPr>
          <p:nvPr/>
        </p:nvCxnSpPr>
        <p:spPr>
          <a:xfrm>
            <a:off x="1584077" y="2772035"/>
            <a:ext cx="720080" cy="12601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V="1">
            <a:off x="3888333" y="2952055"/>
            <a:ext cx="576064"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smtClean="0"/>
              <a:t>Anmerkung</a:t>
            </a:r>
            <a:endParaRPr lang="de-DE" sz="2800" dirty="0"/>
          </a:p>
        </p:txBody>
      </p:sp>
      <p:sp>
        <p:nvSpPr>
          <p:cNvPr id="3" name="Inhaltsplatzhalter 2"/>
          <p:cNvSpPr>
            <a:spLocks noGrp="1"/>
          </p:cNvSpPr>
          <p:nvPr>
            <p:ph idx="1"/>
          </p:nvPr>
        </p:nvSpPr>
        <p:spPr>
          <a:xfrm>
            <a:off x="433388" y="1439887"/>
            <a:ext cx="7775425" cy="4032448"/>
          </a:xfrm>
        </p:spPr>
        <p:txBody>
          <a:bodyPr/>
          <a:lstStyle/>
          <a:p>
            <a:pPr indent="-342900" algn="just">
              <a:lnSpc>
                <a:spcPct val="150000"/>
              </a:lnSpc>
            </a:pPr>
            <a:r>
              <a:rPr lang="de-DE" sz="1600" smtClean="0"/>
              <a:t>Dieser Foliensatz dient der Unterstützung von Lehrveranstaltungen im Bereich des Forschungsdatenmanagements. Gemäß der Creative Commons Lizenz CC-BY-SA können sie spezifisch zugeschnitten und weiterverwendet werden. Die Autoren hoffen so einen Beitrag zur Verbesserung der Weiterbildung in diesem sich stark entwickelnden Bereich zu leisten.</a:t>
            </a:r>
          </a:p>
          <a:p>
            <a:pPr indent="-342900" algn="just">
              <a:lnSpc>
                <a:spcPct val="150000"/>
              </a:lnSpc>
            </a:pPr>
            <a:endParaRPr lang="de-DE" sz="1600" smtClean="0"/>
          </a:p>
          <a:p>
            <a:pPr indent="-342900" algn="just">
              <a:lnSpc>
                <a:spcPct val="150000"/>
              </a:lnSpc>
            </a:pPr>
            <a:r>
              <a:rPr lang="de-DE" sz="1600" smtClean="0"/>
              <a:t>Entstanden ist der Foliensatz aus dem baden-württembergischen Verbundprojekt „bwFDM-Info“ und dem Projekt „Community-spezifische Forschungsdatenpublikation“ des Kompetenzzentrums Forschungsdaten an der Universität Heidelberg, gefördert durch das Ministerium für Wissenschaft, Forschung und Kunst Baden-Württemberg.</a:t>
            </a:r>
          </a:p>
          <a:p>
            <a:pPr indent="-342900" algn="just">
              <a:lnSpc>
                <a:spcPct val="150000"/>
              </a:lnSpc>
            </a:pPr>
            <a:endParaRPr lang="de-DE" sz="1600"/>
          </a:p>
          <a:p>
            <a:pPr indent="-342900" algn="just">
              <a:lnSpc>
                <a:spcPct val="150000"/>
              </a:lnSpc>
            </a:pPr>
            <a:r>
              <a:rPr lang="de-DE" sz="1600"/>
              <a:t>Autoren: Jochen Apel, Nils Föhles, Jonas Kratzke	</a:t>
            </a:r>
          </a:p>
          <a:p>
            <a:pPr indent="-342900" algn="just">
              <a:lnSpc>
                <a:spcPct val="150000"/>
              </a:lnSpc>
            </a:pPr>
            <a:endParaRPr lang="de-DE" sz="1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Datenerhebung </a:t>
            </a:r>
            <a:endParaRPr lang="de-DE" sz="2800" dirty="0"/>
          </a:p>
        </p:txBody>
      </p:sp>
      <p:sp>
        <p:nvSpPr>
          <p:cNvPr id="3" name="Inhaltsplatzhalter 2"/>
          <p:cNvSpPr>
            <a:spLocks noGrp="1"/>
          </p:cNvSpPr>
          <p:nvPr>
            <p:ph idx="1"/>
          </p:nvPr>
        </p:nvSpPr>
        <p:spPr/>
        <p:txBody>
          <a:bodyPr/>
          <a:lstStyle/>
          <a:p>
            <a:pPr>
              <a:lnSpc>
                <a:spcPct val="150000"/>
              </a:lnSpc>
            </a:pPr>
            <a:r>
              <a:rPr lang="de-DE" sz="1800" u="sng" dirty="0" smtClean="0">
                <a:latin typeface="Arial" pitchFamily="34" charset="0"/>
                <a:cs typeface="Arial" pitchFamily="34" charset="0"/>
              </a:rPr>
              <a:t>Nutzung bereits vorhandener Daten </a:t>
            </a:r>
          </a:p>
          <a:p>
            <a:pPr marL="342900" indent="-342900">
              <a:lnSpc>
                <a:spcPct val="150000"/>
              </a:lnSpc>
              <a:buFont typeface="Wingdings" pitchFamily="2" charset="2"/>
              <a:buChar char="§"/>
            </a:pPr>
            <a:r>
              <a:rPr lang="de-DE" sz="1600" dirty="0" smtClean="0"/>
              <a:t>Wie werden </a:t>
            </a:r>
            <a:r>
              <a:rPr lang="de-DE" sz="1600" b="1" dirty="0" smtClean="0"/>
              <a:t>nachnutzbare Daten recherchiert </a:t>
            </a:r>
            <a:r>
              <a:rPr lang="de-DE" sz="1600" dirty="0" smtClean="0"/>
              <a:t>und </a:t>
            </a:r>
            <a:r>
              <a:rPr lang="de-DE" sz="1600" b="1" dirty="0" smtClean="0"/>
              <a:t>identifiziert</a:t>
            </a:r>
            <a:r>
              <a:rPr lang="de-DE" sz="1600" dirty="0" smtClean="0"/>
              <a:t>?</a:t>
            </a:r>
          </a:p>
          <a:p>
            <a:pPr marL="360363" indent="-342900">
              <a:lnSpc>
                <a:spcPct val="150000"/>
              </a:lnSpc>
              <a:buFont typeface="Wingdings" pitchFamily="2" charset="2"/>
              <a:buChar char="§"/>
            </a:pPr>
            <a:r>
              <a:rPr lang="de-DE" sz="1600" dirty="0" smtClean="0">
                <a:sym typeface="Wingdings" pitchFamily="2" charset="2"/>
              </a:rPr>
              <a:t>Unter welchen</a:t>
            </a:r>
            <a:r>
              <a:rPr lang="de-DE" sz="1600" b="1" dirty="0" smtClean="0">
                <a:sym typeface="Wingdings" pitchFamily="2" charset="2"/>
              </a:rPr>
              <a:t> Lizenzen </a:t>
            </a:r>
            <a:r>
              <a:rPr lang="de-DE" sz="1600" dirty="0" smtClean="0">
                <a:sym typeface="Wingdings" pitchFamily="2" charset="2"/>
              </a:rPr>
              <a:t>stehen diese Daten? </a:t>
            </a:r>
          </a:p>
          <a:p>
            <a:pPr marL="360363" indent="-342900">
              <a:lnSpc>
                <a:spcPct val="150000"/>
              </a:lnSpc>
              <a:buFont typeface="Wingdings" pitchFamily="2" charset="2"/>
              <a:buChar char="§"/>
            </a:pPr>
            <a:r>
              <a:rPr lang="de-DE" sz="1600" dirty="0" smtClean="0"/>
              <a:t>Ist die </a:t>
            </a:r>
            <a:r>
              <a:rPr lang="de-DE" sz="1600" b="1" dirty="0" smtClean="0"/>
              <a:t>Qualität</a:t>
            </a:r>
            <a:r>
              <a:rPr lang="de-DE" sz="1600" dirty="0" smtClean="0"/>
              <a:t> der Daten ausreichend? (z.B. geeignete </a:t>
            </a:r>
            <a:r>
              <a:rPr lang="de-DE" sz="1600" b="1" dirty="0" smtClean="0"/>
              <a:t>Formate</a:t>
            </a:r>
            <a:r>
              <a:rPr lang="de-DE" sz="1600" dirty="0" smtClean="0"/>
              <a:t>, ausreichende </a:t>
            </a:r>
            <a:r>
              <a:rPr lang="de-DE" sz="1600" b="1" dirty="0" smtClean="0"/>
              <a:t>Dokumentation</a:t>
            </a:r>
            <a:r>
              <a:rPr lang="de-DE" sz="1600" dirty="0" smtClean="0"/>
              <a:t>)</a:t>
            </a:r>
          </a:p>
          <a:p>
            <a:pPr marL="342900" indent="-342900">
              <a:lnSpc>
                <a:spcPct val="150000"/>
              </a:lnSpc>
              <a:buFont typeface="Wingdings" pitchFamily="2" charset="2"/>
              <a:buChar char="§"/>
            </a:pPr>
            <a:r>
              <a:rPr lang="de-DE" sz="1600" dirty="0" smtClean="0"/>
              <a:t>Wie wird die </a:t>
            </a:r>
            <a:r>
              <a:rPr lang="de-DE" sz="1600" b="1" dirty="0" smtClean="0"/>
              <a:t>Integration </a:t>
            </a:r>
            <a:r>
              <a:rPr lang="de-DE" sz="1600" dirty="0" smtClean="0"/>
              <a:t>zu Projekt-internen Daten organisiert?</a:t>
            </a:r>
          </a:p>
          <a:p>
            <a:pPr marL="342900" indent="-342900">
              <a:lnSpc>
                <a:spcPct val="150000"/>
              </a:lnSpc>
              <a:buFont typeface="Wingdings" pitchFamily="2" charset="2"/>
              <a:buChar char="§"/>
            </a:pPr>
            <a:r>
              <a:rPr lang="de-DE" sz="1600" dirty="0" smtClean="0"/>
              <a:t>Sind </a:t>
            </a:r>
            <a:r>
              <a:rPr lang="de-DE" sz="1600" b="1" dirty="0" smtClean="0"/>
              <a:t>nicht-digitalisierte Quellen </a:t>
            </a:r>
            <a:r>
              <a:rPr lang="de-DE" sz="1600" dirty="0" smtClean="0"/>
              <a:t>einzubeziehen?</a:t>
            </a:r>
            <a:endParaRPr lang="de-DE" sz="14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20</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25" y="4824263"/>
            <a:ext cx="8136904" cy="1079500"/>
          </a:xfrm>
        </p:spPr>
        <p:txBody>
          <a:bodyPr/>
          <a:lstStyle/>
          <a:p>
            <a:pPr algn="ctr"/>
            <a:r>
              <a:rPr lang="de-DE" sz="3600" dirty="0" smtClean="0"/>
              <a:t>Datenhaltung &amp; -verarbeitung</a:t>
            </a:r>
            <a:endParaRPr lang="de-DE" sz="3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21</a:t>
            </a:fld>
            <a:endParaRPr lang="de-DE"/>
          </a:p>
        </p:txBody>
      </p:sp>
      <p:sp>
        <p:nvSpPr>
          <p:cNvPr id="6" name="Rechteck 5"/>
          <p:cNvSpPr/>
          <p:nvPr/>
        </p:nvSpPr>
        <p:spPr>
          <a:xfrm>
            <a:off x="359941" y="6018202"/>
            <a:ext cx="6408712" cy="246221"/>
          </a:xfrm>
          <a:prstGeom prst="rect">
            <a:avLst/>
          </a:prstGeom>
        </p:spPr>
        <p:txBody>
          <a:bodyPr wrap="square">
            <a:spAutoFit/>
          </a:bodyPr>
          <a:lstStyle/>
          <a:p>
            <a:r>
              <a:rPr lang="de-DE" sz="1000" dirty="0" smtClean="0"/>
              <a:t>Abb. 6: </a:t>
            </a:r>
            <a:r>
              <a:rPr lang="de-DE" sz="1000" dirty="0" smtClean="0">
                <a:hlinkClick r:id="rId3"/>
              </a:rPr>
              <a:t>https://pixabay.com/de/schmieden-schmied-hammer-eisen-411923</a:t>
            </a:r>
            <a:endParaRPr lang="de-DE" sz="1000" dirty="0" smtClean="0"/>
          </a:p>
        </p:txBody>
      </p:sp>
      <p:pic>
        <p:nvPicPr>
          <p:cNvPr id="93186" name="Picture 2" descr="Schmieden, Schmied, Hammer, Eisen, Feuer, Handwerk"/>
          <p:cNvPicPr>
            <a:picLocks noChangeAspect="1" noChangeArrowheads="1"/>
          </p:cNvPicPr>
          <p:nvPr/>
        </p:nvPicPr>
        <p:blipFill>
          <a:blip r:embed="rId4" cstate="print"/>
          <a:srcRect/>
          <a:stretch>
            <a:fillRect/>
          </a:stretch>
        </p:blipFill>
        <p:spPr bwMode="auto">
          <a:xfrm>
            <a:off x="2088133" y="1559901"/>
            <a:ext cx="4464496" cy="29763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bgerundetes Rechteck 21"/>
          <p:cNvSpPr/>
          <p:nvPr/>
        </p:nvSpPr>
        <p:spPr>
          <a:xfrm>
            <a:off x="6012569" y="2447999"/>
            <a:ext cx="1584176" cy="331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21" name="Abgerundetes Rechteck 20"/>
          <p:cNvSpPr/>
          <p:nvPr/>
        </p:nvSpPr>
        <p:spPr>
          <a:xfrm>
            <a:off x="3492289" y="2447999"/>
            <a:ext cx="1584176" cy="331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20" name="Abgerundetes Rechteck 19"/>
          <p:cNvSpPr/>
          <p:nvPr/>
        </p:nvSpPr>
        <p:spPr>
          <a:xfrm>
            <a:off x="1044017" y="2447999"/>
            <a:ext cx="1584176" cy="331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215899" y="468313"/>
            <a:ext cx="6192713" cy="1079500"/>
          </a:xfrm>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p:txBody>
          <a:bodyPr/>
          <a:lstStyle/>
          <a:p>
            <a:pPr marL="342900" indent="-342900">
              <a:lnSpc>
                <a:spcPct val="150000"/>
              </a:lnSpc>
            </a:pPr>
            <a:r>
              <a:rPr lang="de-DE" sz="1800" u="sng" dirty="0" smtClean="0"/>
              <a:t>Drei-Phasenmodell der Datenhaltung</a:t>
            </a:r>
          </a:p>
        </p:txBody>
      </p:sp>
      <p:sp>
        <p:nvSpPr>
          <p:cNvPr id="4" name="Foliennummernplatzhalter 3"/>
          <p:cNvSpPr>
            <a:spLocks noGrp="1"/>
          </p:cNvSpPr>
          <p:nvPr>
            <p:ph type="sldNum" sz="quarter" idx="11"/>
          </p:nvPr>
        </p:nvSpPr>
        <p:spPr/>
        <p:txBody>
          <a:bodyPr/>
          <a:lstStyle/>
          <a:p>
            <a:fld id="{07053105-46D4-45F1-B240-1ADB9A43761E}" type="slidenum">
              <a:rPr lang="de-DE" smtClean="0"/>
              <a:pPr/>
              <a:t>22</a:t>
            </a:fld>
            <a:endParaRPr lang="de-DE"/>
          </a:p>
        </p:txBody>
      </p:sp>
      <p:sp>
        <p:nvSpPr>
          <p:cNvPr id="5" name="Abgerundetes Rechteck 4"/>
          <p:cNvSpPr/>
          <p:nvPr/>
        </p:nvSpPr>
        <p:spPr>
          <a:xfrm>
            <a:off x="791989" y="2658022"/>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Private Domäne</a:t>
            </a:r>
            <a:endParaRPr lang="de-DE" sz="1800" dirty="0">
              <a:latin typeface="Arial" pitchFamily="34" charset="0"/>
              <a:cs typeface="Arial" pitchFamily="34" charset="0"/>
            </a:endParaRPr>
          </a:p>
        </p:txBody>
      </p:sp>
      <p:sp>
        <p:nvSpPr>
          <p:cNvPr id="6" name="Abgerundetes Rechteck 5"/>
          <p:cNvSpPr/>
          <p:nvPr/>
        </p:nvSpPr>
        <p:spPr>
          <a:xfrm>
            <a:off x="3276265" y="2658022"/>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Gruppendomäne</a:t>
            </a:r>
            <a:r>
              <a:rPr lang="de-DE" sz="1400" dirty="0" smtClean="0">
                <a:latin typeface="Arial" pitchFamily="34" charset="0"/>
                <a:cs typeface="Arial" pitchFamily="34" charset="0"/>
              </a:rPr>
              <a:t> </a:t>
            </a:r>
            <a:endParaRPr lang="de-DE" sz="1400" dirty="0">
              <a:latin typeface="Arial" pitchFamily="34" charset="0"/>
              <a:cs typeface="Arial" pitchFamily="34" charset="0"/>
            </a:endParaRPr>
          </a:p>
        </p:txBody>
      </p:sp>
      <p:sp>
        <p:nvSpPr>
          <p:cNvPr id="7" name="Abgerundetes Rechteck 6"/>
          <p:cNvSpPr/>
          <p:nvPr/>
        </p:nvSpPr>
        <p:spPr>
          <a:xfrm>
            <a:off x="5796545" y="2658022"/>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Öffentlich</a:t>
            </a:r>
            <a:r>
              <a:rPr lang="de-DE" dirty="0" smtClean="0">
                <a:latin typeface="Arial" pitchFamily="34" charset="0"/>
                <a:cs typeface="Arial" pitchFamily="34" charset="0"/>
              </a:rPr>
              <a:t>  </a:t>
            </a:r>
            <a:endParaRPr lang="de-DE" dirty="0">
              <a:latin typeface="Arial" pitchFamily="34" charset="0"/>
              <a:cs typeface="Arial" pitchFamily="34" charset="0"/>
            </a:endParaRPr>
          </a:p>
        </p:txBody>
      </p:sp>
      <p:sp>
        <p:nvSpPr>
          <p:cNvPr id="8" name="Abgerundetes Rechteck 7"/>
          <p:cNvSpPr/>
          <p:nvPr/>
        </p:nvSpPr>
        <p:spPr>
          <a:xfrm>
            <a:off x="791989" y="3744143"/>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Rohdaten</a:t>
            </a:r>
            <a:endParaRPr lang="de-DE" sz="1800" dirty="0">
              <a:latin typeface="Arial" pitchFamily="34" charset="0"/>
              <a:cs typeface="Arial" pitchFamily="34" charset="0"/>
            </a:endParaRPr>
          </a:p>
        </p:txBody>
      </p:sp>
      <p:sp>
        <p:nvSpPr>
          <p:cNvPr id="9" name="Abgerundetes Rechteck 8"/>
          <p:cNvSpPr/>
          <p:nvPr/>
        </p:nvSpPr>
        <p:spPr>
          <a:xfrm>
            <a:off x="3276265" y="3744143"/>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Einfache Metadaten</a:t>
            </a:r>
            <a:endParaRPr lang="de-DE" sz="1800" dirty="0">
              <a:latin typeface="Arial" pitchFamily="34" charset="0"/>
              <a:cs typeface="Arial" pitchFamily="34" charset="0"/>
            </a:endParaRPr>
          </a:p>
        </p:txBody>
      </p:sp>
      <p:sp>
        <p:nvSpPr>
          <p:cNvPr id="10" name="Abgerundetes Rechteck 9"/>
          <p:cNvSpPr/>
          <p:nvPr/>
        </p:nvSpPr>
        <p:spPr>
          <a:xfrm>
            <a:off x="5796545" y="3744143"/>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Umfangreiche Metadaten</a:t>
            </a:r>
            <a:endParaRPr lang="de-DE" sz="1800" dirty="0">
              <a:latin typeface="Arial" pitchFamily="34" charset="0"/>
              <a:cs typeface="Arial" pitchFamily="34" charset="0"/>
            </a:endParaRPr>
          </a:p>
        </p:txBody>
      </p:sp>
      <p:sp>
        <p:nvSpPr>
          <p:cNvPr id="11" name="Abgerundetes Rechteck 10"/>
          <p:cNvSpPr/>
          <p:nvPr/>
        </p:nvSpPr>
        <p:spPr>
          <a:xfrm>
            <a:off x="791989" y="4752255"/>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Rohformate</a:t>
            </a:r>
            <a:endParaRPr lang="de-DE" sz="1800" dirty="0">
              <a:latin typeface="Arial" pitchFamily="34" charset="0"/>
              <a:cs typeface="Arial" pitchFamily="34" charset="0"/>
            </a:endParaRPr>
          </a:p>
        </p:txBody>
      </p:sp>
      <p:sp>
        <p:nvSpPr>
          <p:cNvPr id="12" name="Abgerundetes Rechteck 11"/>
          <p:cNvSpPr/>
          <p:nvPr/>
        </p:nvSpPr>
        <p:spPr>
          <a:xfrm>
            <a:off x="3276265" y="4752255"/>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Arbeitsformate</a:t>
            </a:r>
            <a:endParaRPr lang="de-DE" sz="1800" dirty="0">
              <a:latin typeface="Arial" pitchFamily="34" charset="0"/>
              <a:cs typeface="Arial" pitchFamily="34" charset="0"/>
            </a:endParaRPr>
          </a:p>
        </p:txBody>
      </p:sp>
      <p:sp>
        <p:nvSpPr>
          <p:cNvPr id="13" name="Abgerundetes Rechteck 12"/>
          <p:cNvSpPr/>
          <p:nvPr/>
        </p:nvSpPr>
        <p:spPr>
          <a:xfrm>
            <a:off x="5796545" y="4752255"/>
            <a:ext cx="1980220" cy="726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800" dirty="0" smtClean="0">
                <a:latin typeface="Arial" pitchFamily="34" charset="0"/>
                <a:cs typeface="Arial" pitchFamily="34" charset="0"/>
              </a:rPr>
              <a:t>Dauerhafte Formate</a:t>
            </a:r>
            <a:endParaRPr lang="de-DE" sz="1800" dirty="0">
              <a:latin typeface="Arial" pitchFamily="34" charset="0"/>
              <a:cs typeface="Arial" pitchFamily="34" charset="0"/>
            </a:endParaRPr>
          </a:p>
        </p:txBody>
      </p:sp>
      <p:sp>
        <p:nvSpPr>
          <p:cNvPr id="14" name="Pfeil nach rechts 13"/>
          <p:cNvSpPr/>
          <p:nvPr/>
        </p:nvSpPr>
        <p:spPr>
          <a:xfrm>
            <a:off x="2952229" y="2970057"/>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5" name="Pfeil nach rechts 14"/>
          <p:cNvSpPr/>
          <p:nvPr/>
        </p:nvSpPr>
        <p:spPr>
          <a:xfrm>
            <a:off x="2952229" y="4056179"/>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6" name="Pfeil nach rechts 15"/>
          <p:cNvSpPr/>
          <p:nvPr/>
        </p:nvSpPr>
        <p:spPr>
          <a:xfrm>
            <a:off x="2952229" y="5058289"/>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7" name="Pfeil nach rechts 16"/>
          <p:cNvSpPr/>
          <p:nvPr/>
        </p:nvSpPr>
        <p:spPr>
          <a:xfrm>
            <a:off x="5418503" y="5058289"/>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8" name="Pfeil nach rechts 17"/>
          <p:cNvSpPr/>
          <p:nvPr/>
        </p:nvSpPr>
        <p:spPr>
          <a:xfrm>
            <a:off x="5418503" y="4056179"/>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9" name="Pfeil nach rechts 18"/>
          <p:cNvSpPr/>
          <p:nvPr/>
        </p:nvSpPr>
        <p:spPr>
          <a:xfrm>
            <a:off x="5418503" y="2970057"/>
            <a:ext cx="198022" cy="19802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3" name="Textfeld 22"/>
          <p:cNvSpPr txBox="1"/>
          <p:nvPr/>
        </p:nvSpPr>
        <p:spPr>
          <a:xfrm>
            <a:off x="863997" y="5976391"/>
            <a:ext cx="1944216" cy="323165"/>
          </a:xfrm>
          <a:prstGeom prst="rect">
            <a:avLst/>
          </a:prstGeom>
          <a:noFill/>
        </p:spPr>
        <p:txBody>
          <a:bodyPr wrap="square" rtlCol="0">
            <a:spAutoFit/>
          </a:bodyPr>
          <a:lstStyle/>
          <a:p>
            <a:pPr algn="ctr"/>
            <a:r>
              <a:rPr lang="de-DE" b="1" dirty="0" smtClean="0"/>
              <a:t>1. Phase </a:t>
            </a:r>
            <a:endParaRPr lang="de-DE" b="1" dirty="0"/>
          </a:p>
        </p:txBody>
      </p:sp>
      <p:sp>
        <p:nvSpPr>
          <p:cNvPr id="24" name="Textfeld 23"/>
          <p:cNvSpPr txBox="1"/>
          <p:nvPr/>
        </p:nvSpPr>
        <p:spPr>
          <a:xfrm>
            <a:off x="3384277" y="5976391"/>
            <a:ext cx="1944216" cy="323165"/>
          </a:xfrm>
          <a:prstGeom prst="rect">
            <a:avLst/>
          </a:prstGeom>
          <a:noFill/>
        </p:spPr>
        <p:txBody>
          <a:bodyPr wrap="square" rtlCol="0">
            <a:spAutoFit/>
          </a:bodyPr>
          <a:lstStyle/>
          <a:p>
            <a:pPr algn="ctr"/>
            <a:r>
              <a:rPr lang="de-DE" b="1" dirty="0" smtClean="0"/>
              <a:t>2. Phase </a:t>
            </a:r>
            <a:endParaRPr lang="de-DE" b="1" dirty="0"/>
          </a:p>
        </p:txBody>
      </p:sp>
      <p:sp>
        <p:nvSpPr>
          <p:cNvPr id="25" name="Textfeld 24"/>
          <p:cNvSpPr txBox="1"/>
          <p:nvPr/>
        </p:nvSpPr>
        <p:spPr>
          <a:xfrm>
            <a:off x="5904557" y="5976391"/>
            <a:ext cx="1944216" cy="323165"/>
          </a:xfrm>
          <a:prstGeom prst="rect">
            <a:avLst/>
          </a:prstGeom>
          <a:noFill/>
        </p:spPr>
        <p:txBody>
          <a:bodyPr wrap="square" rtlCol="0">
            <a:spAutoFit/>
          </a:bodyPr>
          <a:lstStyle/>
          <a:p>
            <a:pPr algn="ctr"/>
            <a:r>
              <a:rPr lang="de-DE" b="1" dirty="0" smtClean="0"/>
              <a:t>3. Phase </a:t>
            </a:r>
            <a:endParaRPr lang="de-DE"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208912" cy="3924646"/>
          </a:xfrm>
        </p:spPr>
        <p:txBody>
          <a:bodyPr/>
          <a:lstStyle/>
          <a:p>
            <a:pPr marL="342900" indent="-342900">
              <a:lnSpc>
                <a:spcPct val="150000"/>
              </a:lnSpc>
            </a:pPr>
            <a:r>
              <a:rPr lang="de-DE" sz="1800" u="sng" dirty="0" smtClean="0"/>
              <a:t>Speicher</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dirty="0" smtClean="0"/>
              <a:t>Wie soll auf die Daten </a:t>
            </a:r>
            <a:r>
              <a:rPr lang="de-DE" sz="1600" b="1" dirty="0" smtClean="0"/>
              <a:t>zugegriffen</a:t>
            </a:r>
            <a:r>
              <a:rPr lang="de-DE" sz="1600" dirty="0" smtClean="0"/>
              <a:t> werden?</a:t>
            </a:r>
          </a:p>
          <a:p>
            <a:pPr marL="342900" indent="-342900">
              <a:lnSpc>
                <a:spcPct val="150000"/>
              </a:lnSpc>
              <a:buFont typeface="Wingdings" pitchFamily="2" charset="2"/>
              <a:buChar char="§"/>
            </a:pPr>
            <a:r>
              <a:rPr lang="de-DE" sz="1600" dirty="0" smtClean="0"/>
              <a:t>Welche </a:t>
            </a:r>
            <a:r>
              <a:rPr lang="de-DE" sz="1600" b="1" dirty="0" smtClean="0"/>
              <a:t>Maßnahmen gegen ein versehentliches Löschen </a:t>
            </a:r>
            <a:r>
              <a:rPr lang="de-DE" sz="1600" dirty="0" smtClean="0"/>
              <a:t>oder eine </a:t>
            </a:r>
            <a:r>
              <a:rPr lang="de-DE" sz="1600" b="1" dirty="0" smtClean="0"/>
              <a:t>Manipulation</a:t>
            </a:r>
            <a:r>
              <a:rPr lang="de-DE" sz="1600" dirty="0" smtClean="0"/>
              <a:t> der Daten werden getroffen? </a:t>
            </a:r>
          </a:p>
          <a:p>
            <a:pPr marL="342900" indent="-342900">
              <a:lnSpc>
                <a:spcPct val="150000"/>
              </a:lnSpc>
              <a:buFont typeface="Wingdings" pitchFamily="2" charset="2"/>
              <a:buChar char="§"/>
            </a:pPr>
            <a:r>
              <a:rPr lang="de-DE" sz="1600" dirty="0" smtClean="0"/>
              <a:t>Welche </a:t>
            </a:r>
            <a:r>
              <a:rPr lang="de-DE" sz="1600" b="1" dirty="0" smtClean="0"/>
              <a:t>Gründe</a:t>
            </a:r>
            <a:r>
              <a:rPr lang="de-DE" sz="1600" dirty="0" smtClean="0"/>
              <a:t> gibt es für eine </a:t>
            </a:r>
            <a:r>
              <a:rPr lang="de-DE" sz="1600" b="1" dirty="0" smtClean="0"/>
              <a:t>Aufbewahrung der Daten</a:t>
            </a:r>
            <a:r>
              <a:rPr lang="de-DE" sz="1600" dirty="0" smtClean="0"/>
              <a:t>?</a:t>
            </a:r>
          </a:p>
          <a:p>
            <a:pPr marL="342900" indent="-342900">
              <a:lnSpc>
                <a:spcPct val="150000"/>
              </a:lnSpc>
              <a:buFont typeface="Wingdings" pitchFamily="2" charset="2"/>
              <a:buChar char="§"/>
            </a:pPr>
            <a:r>
              <a:rPr lang="de-DE" sz="1600" dirty="0" smtClean="0"/>
              <a:t>Welche </a:t>
            </a:r>
            <a:r>
              <a:rPr lang="de-DE" sz="1600" b="1" dirty="0" smtClean="0"/>
              <a:t>Daten</a:t>
            </a:r>
            <a:r>
              <a:rPr lang="de-DE" sz="1600" dirty="0" smtClean="0"/>
              <a:t> sollen oder müssen </a:t>
            </a:r>
            <a:r>
              <a:rPr lang="de-DE" sz="1600" b="1" dirty="0" smtClean="0"/>
              <a:t>aufbewahrt </a:t>
            </a:r>
            <a:r>
              <a:rPr lang="de-DE" sz="1600" dirty="0" smtClean="0"/>
              <a:t>werden, welche Daten sollen oder können </a:t>
            </a:r>
            <a:r>
              <a:rPr lang="de-DE" sz="1600" b="1" dirty="0" smtClean="0"/>
              <a:t>gelöscht</a:t>
            </a:r>
            <a:r>
              <a:rPr lang="de-DE" sz="1600" dirty="0" smtClean="0"/>
              <a:t> werden? </a:t>
            </a:r>
          </a:p>
          <a:p>
            <a:pPr marL="342900" indent="-342900">
              <a:lnSpc>
                <a:spcPct val="150000"/>
              </a:lnSpc>
              <a:buFont typeface="Wingdings" pitchFamily="2" charset="2"/>
              <a:buChar char="§"/>
            </a:pPr>
            <a:r>
              <a:rPr lang="de-DE" sz="1600" b="1" dirty="0" smtClean="0"/>
              <a:t>Wer</a:t>
            </a:r>
            <a:r>
              <a:rPr lang="de-DE" sz="1600" dirty="0" smtClean="0"/>
              <a:t> ist für die Aufbewahrung der Daten verantwortlich? </a:t>
            </a:r>
          </a:p>
          <a:p>
            <a:pPr marL="342900" indent="-342900">
              <a:lnSpc>
                <a:spcPct val="150000"/>
              </a:lnSpc>
              <a:buFont typeface="Wingdings" pitchFamily="2" charset="2"/>
              <a:buChar char="§"/>
            </a:pPr>
            <a:r>
              <a:rPr lang="de-DE" sz="1600" dirty="0"/>
              <a:t>Ist die </a:t>
            </a:r>
            <a:r>
              <a:rPr lang="de-DE" sz="1600" b="1" dirty="0"/>
              <a:t>Datenablage dokumentiert</a:t>
            </a:r>
            <a:r>
              <a:rPr lang="de-DE" sz="1600" dirty="0"/>
              <a:t>?</a:t>
            </a:r>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23</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0461" y="1007839"/>
            <a:ext cx="1008112" cy="10115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24</a:t>
            </a:fld>
            <a:endParaRPr lang="de-DE"/>
          </a:p>
        </p:txBody>
      </p:sp>
      <p:sp>
        <p:nvSpPr>
          <p:cNvPr id="11" name="CustomShape 3"/>
          <p:cNvSpPr/>
          <p:nvPr/>
        </p:nvSpPr>
        <p:spPr>
          <a:xfrm>
            <a:off x="216360" y="1836431"/>
            <a:ext cx="8206560" cy="4500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1800" u="sng" dirty="0" smtClean="0">
                <a:latin typeface="Arial" pitchFamily="34" charset="0"/>
                <a:cs typeface="Arial" pitchFamily="34" charset="0"/>
              </a:rPr>
              <a:t>Metadaten</a:t>
            </a:r>
          </a:p>
          <a:p>
            <a:endParaRPr lang="de-DE" sz="1800" dirty="0" smtClean="0">
              <a:latin typeface="Arial" pitchFamily="34" charset="0"/>
              <a:cs typeface="Arial" pitchFamily="34" charset="0"/>
            </a:endParaRPr>
          </a:p>
          <a:p>
            <a:pPr marL="355600" indent="-355600">
              <a:buFont typeface="Wingdings" pitchFamily="2" charset="2"/>
              <a:buChar char="§"/>
            </a:pPr>
            <a:r>
              <a:rPr lang="de-DE" sz="1600" dirty="0" smtClean="0">
                <a:latin typeface="Arial" pitchFamily="34" charset="0"/>
                <a:cs typeface="Arial" pitchFamily="34" charset="0"/>
              </a:rPr>
              <a:t>Daten über Daten</a:t>
            </a:r>
          </a:p>
          <a:p>
            <a:pPr marL="355600" indent="-355600">
              <a:buFont typeface="Wingdings" pitchFamily="2" charset="2"/>
              <a:buChar char="§"/>
            </a:pPr>
            <a:r>
              <a:rPr lang="de-DE" sz="1600" dirty="0" smtClean="0">
                <a:latin typeface="Arial" pitchFamily="34" charset="0"/>
                <a:cs typeface="Arial" pitchFamily="34" charset="0"/>
              </a:rPr>
              <a:t>Standardisierte Beschreibung, möglichst maschinenlesbar</a:t>
            </a:r>
          </a:p>
          <a:p>
            <a:pPr marL="355600" indent="-355600">
              <a:buFont typeface="Wingdings" pitchFamily="2" charset="2"/>
              <a:buChar char="§"/>
            </a:pPr>
            <a:r>
              <a:rPr lang="de-DE" sz="1600" dirty="0" smtClean="0">
                <a:latin typeface="Arial" pitchFamily="34" charset="0"/>
                <a:cs typeface="Arial" pitchFamily="34" charset="0"/>
              </a:rPr>
              <a:t>Kategorien:</a:t>
            </a:r>
          </a:p>
          <a:p>
            <a:pPr marL="355600" indent="-177800"/>
            <a:endParaRPr lang="de-DE" sz="1800" dirty="0" smtClean="0"/>
          </a:p>
          <a:p>
            <a:pPr marL="355600" indent="-177800"/>
            <a:endParaRPr lang="de-DE" sz="1800" dirty="0" smtClean="0"/>
          </a:p>
          <a:p>
            <a:pPr marL="355600" indent="-177800"/>
            <a:endParaRPr lang="de-DE" sz="1800" dirty="0" smtClean="0"/>
          </a:p>
          <a:p>
            <a:pPr marL="355600" indent="-177800"/>
            <a:endParaRPr lang="de-DE" sz="1800" dirty="0" smtClean="0"/>
          </a:p>
          <a:p>
            <a:pPr marL="355600" indent="-177800"/>
            <a:endParaRPr lang="de-DE" sz="1800" dirty="0" smtClean="0"/>
          </a:p>
          <a:p>
            <a:pPr marL="355600" indent="-177800"/>
            <a:endParaRPr lang="de-DE" sz="1800" dirty="0" smtClean="0"/>
          </a:p>
          <a:p>
            <a:pPr marL="355600" indent="-177800"/>
            <a:endParaRPr lang="de-DE" sz="1800" dirty="0" smtClean="0">
              <a:latin typeface="Arial" pitchFamily="34" charset="0"/>
              <a:cs typeface="Arial" pitchFamily="34" charset="0"/>
            </a:endParaRPr>
          </a:p>
          <a:p>
            <a:pPr marL="355600" indent="-177800"/>
            <a:endParaRPr lang="de-DE" sz="1800" dirty="0" smtClean="0">
              <a:latin typeface="Arial" pitchFamily="34" charset="0"/>
              <a:cs typeface="Arial" pitchFamily="34" charset="0"/>
            </a:endParaRPr>
          </a:p>
          <a:p>
            <a:r>
              <a:rPr lang="de-DE" sz="1600" dirty="0" smtClean="0">
                <a:latin typeface="Arial" pitchFamily="34" charset="0"/>
                <a:cs typeface="Arial" pitchFamily="34" charset="0"/>
              </a:rPr>
              <a:t>Links:</a:t>
            </a:r>
          </a:p>
          <a:p>
            <a:pPr marL="355600" indent="-355600">
              <a:buFont typeface="Wingdings" pitchFamily="2" charset="2"/>
              <a:buChar char="§"/>
            </a:pPr>
            <a:r>
              <a:rPr lang="de-DE" sz="1600" dirty="0" smtClean="0">
                <a:latin typeface="Arial" pitchFamily="34" charset="0"/>
                <a:cs typeface="Arial" pitchFamily="34" charset="0"/>
                <a:hlinkClick r:id="rId3"/>
              </a:rPr>
              <a:t>http://www.dlib.indiana.edu/services/metadata/index.shtml</a:t>
            </a:r>
            <a:endParaRPr lang="de-DE" sz="1600" dirty="0" smtClean="0">
              <a:latin typeface="Arial" pitchFamily="34" charset="0"/>
              <a:cs typeface="Arial" pitchFamily="34" charset="0"/>
            </a:endParaRPr>
          </a:p>
          <a:p>
            <a:pPr marL="355600" indent="-355600">
              <a:buFont typeface="Wingdings" pitchFamily="2" charset="2"/>
              <a:buChar char="§"/>
            </a:pPr>
            <a:r>
              <a:rPr lang="de-DE" sz="1600" dirty="0" smtClean="0">
                <a:latin typeface="Arial" pitchFamily="34" charset="0"/>
                <a:cs typeface="Arial" pitchFamily="34" charset="0"/>
                <a:hlinkClick r:id="rId4"/>
              </a:rPr>
              <a:t>http://www.dcc.ac.uk/resources/metadata-standards</a:t>
            </a:r>
            <a:endParaRPr lang="de-DE" sz="1600" dirty="0" smtClean="0">
              <a:latin typeface="Arial" pitchFamily="34" charset="0"/>
              <a:cs typeface="Arial"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495873507"/>
              </p:ext>
            </p:extLst>
          </p:nvPr>
        </p:nvGraphicFramePr>
        <p:xfrm>
          <a:off x="287933" y="3265839"/>
          <a:ext cx="8208816" cy="1782192"/>
        </p:xfrm>
        <a:graphic>
          <a:graphicData uri="http://schemas.openxmlformats.org/drawingml/2006/table">
            <a:tbl>
              <a:tblPr firstRow="1" bandRow="1">
                <a:tableStyleId>{5C22544A-7EE6-4342-B048-85BDC9FD1C3A}</a:tableStyleId>
              </a:tblPr>
              <a:tblGrid>
                <a:gridCol w="2052204"/>
                <a:gridCol w="2052204"/>
                <a:gridCol w="2052204"/>
                <a:gridCol w="2052204"/>
              </a:tblGrid>
              <a:tr h="370840">
                <a:tc>
                  <a:txBody>
                    <a:bodyPr/>
                    <a:lstStyle/>
                    <a:p>
                      <a:r>
                        <a:rPr lang="de-DE" sz="1600" dirty="0" smtClean="0">
                          <a:latin typeface="Arial" pitchFamily="34" charset="0"/>
                          <a:cs typeface="Arial" pitchFamily="34" charset="0"/>
                        </a:rPr>
                        <a:t>Deskriptiv</a:t>
                      </a:r>
                      <a:r>
                        <a:rPr lang="de-DE" sz="1600" baseline="0" dirty="0" smtClean="0">
                          <a:latin typeface="Arial" pitchFamily="34" charset="0"/>
                          <a:cs typeface="Arial" pitchFamily="34" charset="0"/>
                        </a:rPr>
                        <a:t> </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Administrativ</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Technisch</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Strukturell</a:t>
                      </a:r>
                      <a:endParaRPr lang="de-DE" sz="1600" dirty="0">
                        <a:latin typeface="Arial" pitchFamily="34" charset="0"/>
                        <a:cs typeface="Arial" pitchFamily="34" charset="0"/>
                      </a:endParaRPr>
                    </a:p>
                  </a:txBody>
                  <a:tcPr/>
                </a:tc>
              </a:tr>
              <a:tr h="1411352">
                <a:tc>
                  <a:txBody>
                    <a:bodyPr/>
                    <a:lstStyle/>
                    <a:p>
                      <a:r>
                        <a:rPr lang="de-DE" sz="1600" dirty="0" smtClean="0">
                          <a:latin typeface="Arial" pitchFamily="34" charset="0"/>
                          <a:cs typeface="Arial" pitchFamily="34" charset="0"/>
                        </a:rPr>
                        <a:t>Autor</a:t>
                      </a:r>
                      <a:endParaRPr lang="de-DE" sz="1600" dirty="0">
                        <a:latin typeface="Arial" pitchFamily="34" charset="0"/>
                        <a:cs typeface="Arial" pitchFamily="34" charset="0"/>
                      </a:endParaRPr>
                    </a:p>
                    <a:p>
                      <a:r>
                        <a:rPr lang="de-DE" sz="1600" dirty="0" smtClean="0">
                          <a:latin typeface="Arial" pitchFamily="34" charset="0"/>
                          <a:cs typeface="Arial" pitchFamily="34" charset="0"/>
                        </a:rPr>
                        <a:t>Titel</a:t>
                      </a:r>
                      <a:endParaRPr lang="de-DE" sz="1600" dirty="0">
                        <a:latin typeface="Arial" pitchFamily="34" charset="0"/>
                        <a:cs typeface="Arial" pitchFamily="34" charset="0"/>
                      </a:endParaRPr>
                    </a:p>
                    <a:p>
                      <a:r>
                        <a:rPr lang="de-DE" sz="1600" dirty="0" smtClean="0">
                          <a:latin typeface="Arial" pitchFamily="34" charset="0"/>
                          <a:cs typeface="Arial" pitchFamily="34" charset="0"/>
                        </a:rPr>
                        <a:t>Abstract</a:t>
                      </a:r>
                      <a:endParaRPr lang="de-DE" sz="1600" dirty="0">
                        <a:latin typeface="Arial" pitchFamily="34" charset="0"/>
                        <a:cs typeface="Arial" pitchFamily="34" charset="0"/>
                      </a:endParaRPr>
                    </a:p>
                    <a:p>
                      <a:r>
                        <a:rPr lang="de-DE" sz="1600" dirty="0" err="1" smtClean="0">
                          <a:latin typeface="Arial" pitchFamily="34" charset="0"/>
                          <a:cs typeface="Arial" pitchFamily="34" charset="0"/>
                        </a:rPr>
                        <a:t>Keywords</a:t>
                      </a: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Urheberrechts- &amp;</a:t>
                      </a:r>
                      <a:endParaRPr lang="de-DE" sz="1600" dirty="0">
                        <a:latin typeface="Arial" pitchFamily="34" charset="0"/>
                        <a:cs typeface="Arial" pitchFamily="34" charset="0"/>
                      </a:endParaRPr>
                    </a:p>
                    <a:p>
                      <a:r>
                        <a:rPr lang="de-DE" sz="1600" dirty="0" smtClean="0">
                          <a:latin typeface="Arial" pitchFamily="34" charset="0"/>
                          <a:cs typeface="Arial" pitchFamily="34" charset="0"/>
                        </a:rPr>
                        <a:t>Lizenzinfos</a:t>
                      </a:r>
                      <a:endParaRPr lang="de-DE" sz="1600" dirty="0">
                        <a:latin typeface="Arial" pitchFamily="34" charset="0"/>
                        <a:cs typeface="Arial" pitchFamily="34" charset="0"/>
                      </a:endParaRPr>
                    </a:p>
                    <a:p>
                      <a:r>
                        <a:rPr lang="de-DE" sz="1600" dirty="0" smtClean="0">
                          <a:latin typeface="Arial" pitchFamily="34" charset="0"/>
                          <a:cs typeface="Arial" pitchFamily="34" charset="0"/>
                        </a:rPr>
                        <a:t>DOI</a:t>
                      </a:r>
                      <a:endParaRPr lang="de-DE" sz="1600" dirty="0">
                        <a:latin typeface="Arial" pitchFamily="34" charset="0"/>
                        <a:cs typeface="Arial" pitchFamily="34" charset="0"/>
                      </a:endParaRPr>
                    </a:p>
                    <a:p>
                      <a:r>
                        <a:rPr lang="de-DE" sz="1600" dirty="0" smtClean="0">
                          <a:latin typeface="Arial" pitchFamily="34" charset="0"/>
                          <a:cs typeface="Arial" pitchFamily="34" charset="0"/>
                        </a:rPr>
                        <a:t>…</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Formatinfos</a:t>
                      </a:r>
                      <a:endParaRPr lang="de-DE" sz="1600" dirty="0">
                        <a:latin typeface="Arial" pitchFamily="34" charset="0"/>
                        <a:cs typeface="Arial" pitchFamily="34" charset="0"/>
                      </a:endParaRPr>
                    </a:p>
                    <a:p>
                      <a:r>
                        <a:rPr lang="de-DE" sz="1600" dirty="0" smtClean="0">
                          <a:latin typeface="Arial" pitchFamily="34" charset="0"/>
                          <a:cs typeface="Arial" pitchFamily="34" charset="0"/>
                        </a:rPr>
                        <a:t>Dateigrößen</a:t>
                      </a:r>
                      <a:endParaRPr lang="de-DE" sz="1600" dirty="0">
                        <a:latin typeface="Arial" pitchFamily="34" charset="0"/>
                        <a:cs typeface="Arial" pitchFamily="34" charset="0"/>
                      </a:endParaRPr>
                    </a:p>
                    <a:p>
                      <a:r>
                        <a:rPr lang="de-DE" sz="1600" dirty="0" err="1" smtClean="0">
                          <a:latin typeface="Arial" pitchFamily="34" charset="0"/>
                          <a:cs typeface="Arial" pitchFamily="34" charset="0"/>
                        </a:rPr>
                        <a:t>Spezif</a:t>
                      </a:r>
                      <a:r>
                        <a:rPr lang="de-DE" sz="1600" dirty="0" smtClean="0">
                          <a:latin typeface="Arial" pitchFamily="34" charset="0"/>
                          <a:cs typeface="Arial" pitchFamily="34" charset="0"/>
                        </a:rPr>
                        <a:t>. Parameter</a:t>
                      </a:r>
                      <a:endParaRPr lang="de-DE" sz="1600" dirty="0">
                        <a:latin typeface="Arial" pitchFamily="34" charset="0"/>
                        <a:cs typeface="Arial" pitchFamily="34" charset="0"/>
                      </a:endParaRPr>
                    </a:p>
                    <a:p>
                      <a:r>
                        <a:rPr lang="de-DE" sz="1600" dirty="0" smtClean="0">
                          <a:latin typeface="Arial" pitchFamily="34" charset="0"/>
                          <a:cs typeface="Arial" pitchFamily="34" charset="0"/>
                        </a:rPr>
                        <a:t>…</a:t>
                      </a:r>
                      <a:endParaRPr lang="de-DE" sz="1600" dirty="0">
                        <a:latin typeface="Arial" pitchFamily="34" charset="0"/>
                        <a:cs typeface="Arial" pitchFamily="34" charset="0"/>
                      </a:endParaRPr>
                    </a:p>
                  </a:txBody>
                  <a:tcPr/>
                </a:tc>
                <a:tc>
                  <a:txBody>
                    <a:bodyPr/>
                    <a:lstStyle/>
                    <a:p>
                      <a:r>
                        <a:rPr lang="de-DE" sz="1600" dirty="0" smtClean="0">
                          <a:latin typeface="Arial" pitchFamily="34" charset="0"/>
                          <a:cs typeface="Arial" pitchFamily="34" charset="0"/>
                        </a:rPr>
                        <a:t>Verhältnis von </a:t>
                      </a:r>
                      <a:endParaRPr lang="de-DE" sz="1600" dirty="0">
                        <a:latin typeface="Arial" pitchFamily="34" charset="0"/>
                        <a:cs typeface="Arial" pitchFamily="34" charset="0"/>
                      </a:endParaRPr>
                    </a:p>
                    <a:p>
                      <a:r>
                        <a:rPr lang="de-DE" sz="1600" dirty="0" smtClean="0">
                          <a:latin typeface="Arial" pitchFamily="34" charset="0"/>
                          <a:cs typeface="Arial" pitchFamily="34" charset="0"/>
                        </a:rPr>
                        <a:t>Datenkomponenten</a:t>
                      </a:r>
                      <a:endParaRPr lang="de-DE" sz="1600" baseline="0" dirty="0" smtClean="0">
                        <a:latin typeface="Arial" pitchFamily="34" charset="0"/>
                        <a:cs typeface="Arial" pitchFamily="34" charset="0"/>
                      </a:endParaRPr>
                    </a:p>
                    <a:p>
                      <a:r>
                        <a:rPr lang="de-DE" sz="1600" baseline="0" dirty="0" smtClean="0">
                          <a:latin typeface="Arial" pitchFamily="34" charset="0"/>
                          <a:cs typeface="Arial" pitchFamily="34" charset="0"/>
                        </a:rPr>
                        <a:t>…</a:t>
                      </a:r>
                      <a:endParaRPr lang="de-DE"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207375" cy="3924646"/>
          </a:xfrm>
        </p:spPr>
        <p:txBody>
          <a:bodyPr/>
          <a:lstStyle/>
          <a:p>
            <a:pPr marL="342900" indent="-342900">
              <a:lnSpc>
                <a:spcPct val="150000"/>
              </a:lnSpc>
            </a:pPr>
            <a:r>
              <a:rPr lang="de-DE" sz="1800" u="sng" dirty="0" smtClean="0"/>
              <a:t>Data </a:t>
            </a:r>
            <a:r>
              <a:rPr lang="de-DE" sz="1800" u="sng" dirty="0" err="1" smtClean="0"/>
              <a:t>Curation</a:t>
            </a:r>
            <a:r>
              <a:rPr lang="de-DE" sz="1800" u="sng" dirty="0" smtClean="0"/>
              <a:t> Profile </a:t>
            </a:r>
          </a:p>
          <a:p>
            <a:pPr marL="342900" indent="-342900">
              <a:lnSpc>
                <a:spcPct val="150000"/>
              </a:lnSpc>
              <a:buFont typeface="Wingdings" pitchFamily="2" charset="2"/>
              <a:buChar char="§"/>
            </a:pPr>
            <a:r>
              <a:rPr lang="de-DE" sz="1600" dirty="0" smtClean="0"/>
              <a:t>Hilfe bei der Dokumentation von Datenveränderungen im Laufe des Datenlebenszyklus </a:t>
            </a:r>
          </a:p>
          <a:p>
            <a:pPr marL="342900" indent="-342900">
              <a:lnSpc>
                <a:spcPct val="150000"/>
              </a:lnSpc>
              <a:buFont typeface="Wingdings" pitchFamily="2" charset="2"/>
              <a:buChar char="§"/>
            </a:pPr>
            <a:r>
              <a:rPr lang="de-DE" sz="1600" dirty="0" smtClean="0"/>
              <a:t>Drei zentrale Elemente: </a:t>
            </a:r>
          </a:p>
          <a:p>
            <a:pPr marL="342900" indent="-342900">
              <a:lnSpc>
                <a:spcPct val="150000"/>
              </a:lnSpc>
            </a:pPr>
            <a:endParaRPr lang="de-DE" sz="1800" dirty="0" smtClean="0"/>
          </a:p>
          <a:p>
            <a:pPr marL="342900" indent="-342900">
              <a:lnSpc>
                <a:spcPct val="150000"/>
              </a:lnSpc>
            </a:pPr>
            <a:endParaRPr lang="de-DE" sz="18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25</a:t>
            </a:fld>
            <a:endParaRPr lang="de-DE"/>
          </a:p>
        </p:txBody>
      </p:sp>
      <p:sp>
        <p:nvSpPr>
          <p:cNvPr id="5" name="Abgerundetes Rechteck 4"/>
          <p:cNvSpPr/>
          <p:nvPr/>
        </p:nvSpPr>
        <p:spPr>
          <a:xfrm>
            <a:off x="1584077" y="3240087"/>
            <a:ext cx="5400600"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Beschreibung des Datensatzes und Informationen über dessen Lebenszyklus </a:t>
            </a:r>
            <a:endParaRPr lang="de-DE" sz="1400" dirty="0">
              <a:latin typeface="Arial" pitchFamily="34" charset="0"/>
              <a:cs typeface="Arial" pitchFamily="34" charset="0"/>
            </a:endParaRPr>
          </a:p>
        </p:txBody>
      </p:sp>
      <p:sp>
        <p:nvSpPr>
          <p:cNvPr id="6" name="Abgerundetes Rechteck 5"/>
          <p:cNvSpPr/>
          <p:nvPr/>
        </p:nvSpPr>
        <p:spPr>
          <a:xfrm>
            <a:off x="1584077" y="4032175"/>
            <a:ext cx="5400600"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Dokumentation aller relevanten Maßnahmen, die getätigt wurden, um den Datensatz  zu organisieren, zu teilen, zu verändern und zu erhalten </a:t>
            </a:r>
            <a:endParaRPr lang="de-DE" sz="1400" dirty="0">
              <a:latin typeface="Arial" pitchFamily="34" charset="0"/>
              <a:cs typeface="Arial" pitchFamily="34" charset="0"/>
            </a:endParaRPr>
          </a:p>
        </p:txBody>
      </p:sp>
      <p:sp>
        <p:nvSpPr>
          <p:cNvPr id="7" name="Abgerundetes Rechteck 6"/>
          <p:cNvSpPr/>
          <p:nvPr/>
        </p:nvSpPr>
        <p:spPr>
          <a:xfrm>
            <a:off x="1584077" y="4968279"/>
            <a:ext cx="5400600"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Angaben zu offenen und ungelösten Problemen hinsichtlich der getroffenen Maßnahmen</a:t>
            </a:r>
            <a:endParaRPr lang="de-DE" sz="1400" dirty="0">
              <a:latin typeface="Arial" pitchFamily="34" charset="0"/>
              <a:cs typeface="Arial" pitchFamily="34" charset="0"/>
            </a:endParaRPr>
          </a:p>
        </p:txBody>
      </p:sp>
      <p:sp>
        <p:nvSpPr>
          <p:cNvPr id="8" name="Abgerundetes Rechteck 7"/>
          <p:cNvSpPr/>
          <p:nvPr/>
        </p:nvSpPr>
        <p:spPr>
          <a:xfrm>
            <a:off x="1296045" y="3384103"/>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1400" b="1" dirty="0" smtClean="0">
                <a:latin typeface="Arial" pitchFamily="34" charset="0"/>
                <a:cs typeface="Arial" pitchFamily="34" charset="0"/>
              </a:rPr>
              <a:t>1</a:t>
            </a:r>
            <a:endParaRPr lang="de-DE" sz="1400" b="1" dirty="0">
              <a:latin typeface="Arial" pitchFamily="34" charset="0"/>
              <a:cs typeface="Arial" pitchFamily="34" charset="0"/>
            </a:endParaRPr>
          </a:p>
        </p:txBody>
      </p:sp>
      <p:sp>
        <p:nvSpPr>
          <p:cNvPr id="9" name="Abgerundetes Rechteck 8"/>
          <p:cNvSpPr/>
          <p:nvPr/>
        </p:nvSpPr>
        <p:spPr>
          <a:xfrm>
            <a:off x="1296045" y="4248199"/>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1400" b="1" dirty="0" smtClean="0">
                <a:latin typeface="Arial" pitchFamily="34" charset="0"/>
                <a:cs typeface="Arial" pitchFamily="34" charset="0"/>
              </a:rPr>
              <a:t>2</a:t>
            </a:r>
            <a:endParaRPr lang="de-DE" sz="1400" b="1" dirty="0">
              <a:latin typeface="Arial" pitchFamily="34" charset="0"/>
              <a:cs typeface="Arial" pitchFamily="34" charset="0"/>
            </a:endParaRPr>
          </a:p>
        </p:txBody>
      </p:sp>
      <p:sp>
        <p:nvSpPr>
          <p:cNvPr id="10" name="Abgerundetes Rechteck 9"/>
          <p:cNvSpPr/>
          <p:nvPr/>
        </p:nvSpPr>
        <p:spPr>
          <a:xfrm>
            <a:off x="1296045" y="5112295"/>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1400" b="1" dirty="0" smtClean="0">
                <a:latin typeface="Arial" pitchFamily="34" charset="0"/>
                <a:cs typeface="Arial" pitchFamily="34" charset="0"/>
              </a:rPr>
              <a:t>3</a:t>
            </a:r>
            <a:endParaRPr lang="de-DE" sz="1400" b="1" dirty="0">
              <a:latin typeface="Arial" pitchFamily="34" charset="0"/>
              <a:cs typeface="Arial" pitchFamily="34" charset="0"/>
            </a:endParaRPr>
          </a:p>
        </p:txBody>
      </p:sp>
      <p:sp>
        <p:nvSpPr>
          <p:cNvPr id="11" name="Rechteck 10"/>
          <p:cNvSpPr/>
          <p:nvPr/>
        </p:nvSpPr>
        <p:spPr>
          <a:xfrm>
            <a:off x="1224037" y="5760367"/>
            <a:ext cx="6480720" cy="784830"/>
          </a:xfrm>
          <a:prstGeom prst="rect">
            <a:avLst/>
          </a:prstGeom>
        </p:spPr>
        <p:txBody>
          <a:bodyPr wrap="square">
            <a:spAutoFit/>
          </a:bodyPr>
          <a:lstStyle/>
          <a:p>
            <a:r>
              <a:rPr lang="de-DE" sz="1100" dirty="0" smtClean="0"/>
              <a:t>Quelle: </a:t>
            </a:r>
            <a:r>
              <a:rPr lang="de-DE" sz="1100" i="1" dirty="0" smtClean="0"/>
              <a:t>Witt, </a:t>
            </a:r>
            <a:r>
              <a:rPr lang="de-DE" sz="1100" dirty="0" smtClean="0"/>
              <a:t>Michael, et al. 2009: </a:t>
            </a:r>
            <a:r>
              <a:rPr lang="de-DE" sz="1100" dirty="0" err="1" smtClean="0"/>
              <a:t>Constructing</a:t>
            </a:r>
            <a:r>
              <a:rPr lang="de-DE" sz="1100" dirty="0" smtClean="0"/>
              <a:t> </a:t>
            </a:r>
            <a:r>
              <a:rPr lang="de-DE" sz="1100" dirty="0" err="1" smtClean="0"/>
              <a:t>data</a:t>
            </a:r>
            <a:r>
              <a:rPr lang="de-DE" sz="1100" dirty="0" smtClean="0"/>
              <a:t> </a:t>
            </a:r>
            <a:r>
              <a:rPr lang="de-DE" sz="1100" dirty="0" err="1" smtClean="0"/>
              <a:t>curation</a:t>
            </a:r>
            <a:r>
              <a:rPr lang="de-DE" sz="1100" dirty="0" smtClean="0"/>
              <a:t> </a:t>
            </a:r>
            <a:r>
              <a:rPr lang="de-DE" sz="1100" dirty="0" err="1" smtClean="0"/>
              <a:t>profiles</a:t>
            </a:r>
            <a:r>
              <a:rPr lang="de-DE" sz="1100" dirty="0" smtClean="0"/>
              <a:t>, International Journal </a:t>
            </a:r>
            <a:r>
              <a:rPr lang="de-DE" sz="1100" dirty="0" err="1" smtClean="0"/>
              <a:t>of</a:t>
            </a:r>
            <a:r>
              <a:rPr lang="de-DE" sz="1100" dirty="0" smtClean="0"/>
              <a:t> Digital </a:t>
            </a:r>
            <a:r>
              <a:rPr lang="de-DE" sz="1100" dirty="0" err="1" smtClean="0"/>
              <a:t>Curation</a:t>
            </a:r>
            <a:r>
              <a:rPr lang="de-DE" sz="1100" dirty="0" smtClean="0"/>
              <a:t> 4:3, 93 – 103, online abrufbar unter: </a:t>
            </a:r>
            <a:r>
              <a:rPr lang="de-DE" sz="1100" dirty="0" smtClean="0">
                <a:solidFill>
                  <a:srgbClr val="7030A0"/>
                </a:solidFill>
                <a:hlinkClick r:id="rId3"/>
              </a:rPr>
              <a:t>http://www.ijdc.net/index.php/ijdc/article/view/137/165</a:t>
            </a:r>
            <a:r>
              <a:rPr lang="de-DE" sz="1100" dirty="0" smtClean="0">
                <a:solidFill>
                  <a:srgbClr val="7030A0"/>
                </a:solidFill>
              </a:rPr>
              <a:t> </a:t>
            </a:r>
            <a:r>
              <a:rPr lang="de-DE" sz="1100" dirty="0" smtClean="0"/>
              <a:t>(letzter Zugriff: 10.07.2016).</a:t>
            </a:r>
          </a:p>
          <a:p>
            <a:endParaRPr lang="de-DE"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a:t>
            </a:r>
            <a:br>
              <a:rPr lang="de-DE" sz="2800" dirty="0" smtClean="0"/>
            </a:br>
            <a:r>
              <a:rPr lang="de-DE" sz="2800" dirty="0" smtClean="0"/>
              <a:t>-verarbeitung</a:t>
            </a:r>
            <a:endParaRPr lang="de-DE" sz="2800" dirty="0"/>
          </a:p>
        </p:txBody>
      </p:sp>
      <p:sp>
        <p:nvSpPr>
          <p:cNvPr id="3" name="Inhaltsplatzhalter 2"/>
          <p:cNvSpPr>
            <a:spLocks noGrp="1"/>
          </p:cNvSpPr>
          <p:nvPr>
            <p:ph idx="1"/>
          </p:nvPr>
        </p:nvSpPr>
        <p:spPr>
          <a:xfrm>
            <a:off x="215925" y="1799927"/>
            <a:ext cx="8424838" cy="3924646"/>
          </a:xfrm>
        </p:spPr>
        <p:txBody>
          <a:bodyPr/>
          <a:lstStyle/>
          <a:p>
            <a:pPr marL="342900" indent="-342900">
              <a:lnSpc>
                <a:spcPct val="150000"/>
              </a:lnSpc>
            </a:pPr>
            <a:r>
              <a:rPr lang="de-DE" sz="1800" u="sng" dirty="0" smtClean="0"/>
              <a:t>Datenhaltung</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dirty="0"/>
              <a:t>Welche Informationen sind zur </a:t>
            </a:r>
            <a:r>
              <a:rPr lang="de-DE" sz="1600" b="1" dirty="0"/>
              <a:t>Dokumentation</a:t>
            </a:r>
            <a:r>
              <a:rPr lang="de-DE" sz="1600" dirty="0"/>
              <a:t> der Forschungsdaten notwendig?</a:t>
            </a:r>
          </a:p>
          <a:p>
            <a:pPr marL="342900" indent="-342900">
              <a:lnSpc>
                <a:spcPct val="150000"/>
              </a:lnSpc>
              <a:buFont typeface="Wingdings" pitchFamily="2" charset="2"/>
              <a:buChar char="§"/>
            </a:pPr>
            <a:r>
              <a:rPr lang="de-DE" sz="1600" dirty="0" smtClean="0"/>
              <a:t>Welche Zusatzinformationen sind für eine </a:t>
            </a:r>
            <a:r>
              <a:rPr lang="de-DE" sz="1600" b="1" dirty="0" smtClean="0"/>
              <a:t>langfristige Lesbarkeit</a:t>
            </a:r>
            <a:r>
              <a:rPr lang="de-DE" sz="1600" dirty="0" smtClean="0"/>
              <a:t> erforderlich?</a:t>
            </a:r>
          </a:p>
          <a:p>
            <a:pPr marL="342900" indent="-342900">
              <a:lnSpc>
                <a:spcPct val="150000"/>
              </a:lnSpc>
              <a:buFont typeface="Wingdings" pitchFamily="2" charset="2"/>
              <a:buChar char="§"/>
            </a:pPr>
            <a:r>
              <a:rPr lang="de-DE" sz="1600" dirty="0" smtClean="0"/>
              <a:t>Wie sollen Metadaten </a:t>
            </a:r>
            <a:r>
              <a:rPr lang="de-DE" sz="1600" b="1" dirty="0" smtClean="0"/>
              <a:t>abgelegt </a:t>
            </a:r>
            <a:r>
              <a:rPr lang="de-DE" sz="1600" dirty="0" smtClean="0"/>
              <a:t>und </a:t>
            </a:r>
            <a:r>
              <a:rPr lang="de-DE" sz="1600" b="1" dirty="0" smtClean="0"/>
              <a:t>gespeichert</a:t>
            </a:r>
            <a:r>
              <a:rPr lang="de-DE" sz="1600" dirty="0" smtClean="0"/>
              <a:t> werden?</a:t>
            </a:r>
          </a:p>
          <a:p>
            <a:pPr marL="342900" indent="-342900">
              <a:lnSpc>
                <a:spcPct val="150000"/>
              </a:lnSpc>
              <a:buFont typeface="Wingdings" pitchFamily="2" charset="2"/>
              <a:buChar char="§"/>
            </a:pPr>
            <a:r>
              <a:rPr lang="de-DE" sz="1600" dirty="0" smtClean="0"/>
              <a:t>Zu </a:t>
            </a:r>
            <a:r>
              <a:rPr lang="de-DE" sz="1600" dirty="0"/>
              <a:t>welchem </a:t>
            </a:r>
            <a:r>
              <a:rPr lang="de-DE" sz="1600" b="1" dirty="0"/>
              <a:t>Zeitpunkt</a:t>
            </a:r>
            <a:r>
              <a:rPr lang="de-DE" sz="1600" dirty="0"/>
              <a:t> </a:t>
            </a:r>
            <a:r>
              <a:rPr lang="de-DE" sz="1600" dirty="0" smtClean="0"/>
              <a:t>soll die </a:t>
            </a:r>
            <a:r>
              <a:rPr lang="de-DE" sz="1600" dirty="0"/>
              <a:t>Dokumentation geschehen</a:t>
            </a:r>
            <a:r>
              <a:rPr lang="de-DE" sz="1600" dirty="0" smtClean="0"/>
              <a:t>?</a:t>
            </a:r>
          </a:p>
          <a:p>
            <a:pPr marL="342900" indent="-342900">
              <a:lnSpc>
                <a:spcPct val="150000"/>
              </a:lnSpc>
              <a:buFont typeface="Wingdings" pitchFamily="2" charset="2"/>
              <a:buChar char="§"/>
            </a:pPr>
            <a:r>
              <a:rPr lang="de-DE" sz="1600" dirty="0" smtClean="0"/>
              <a:t>Gibt </a:t>
            </a:r>
            <a:r>
              <a:rPr lang="de-DE" sz="1600" dirty="0"/>
              <a:t>es </a:t>
            </a:r>
            <a:r>
              <a:rPr lang="de-DE" sz="1600" b="1" dirty="0" smtClean="0"/>
              <a:t>Vorgaben </a:t>
            </a:r>
            <a:r>
              <a:rPr lang="de-DE" sz="1600" dirty="0" smtClean="0"/>
              <a:t>oder </a:t>
            </a:r>
            <a:r>
              <a:rPr lang="de-DE" sz="1600" b="1" dirty="0"/>
              <a:t>Standards</a:t>
            </a:r>
            <a:r>
              <a:rPr lang="de-DE" sz="1600" dirty="0"/>
              <a:t> </a:t>
            </a:r>
            <a:r>
              <a:rPr lang="de-DE" sz="1600" dirty="0" smtClean="0"/>
              <a:t>für die Datendokumentation? </a:t>
            </a:r>
            <a:endParaRPr lang="de-DE" sz="1600" dirty="0"/>
          </a:p>
          <a:p>
            <a:pPr marL="342900" indent="-342900">
              <a:lnSpc>
                <a:spcPct val="150000"/>
              </a:lnSpc>
              <a:buFont typeface="Wingdings" pitchFamily="2" charset="2"/>
              <a:buChar char="§"/>
            </a:pPr>
            <a:r>
              <a:rPr lang="de-DE" sz="1600" dirty="0"/>
              <a:t>Wie sollen Dateien </a:t>
            </a:r>
            <a:r>
              <a:rPr lang="de-DE" sz="1600" b="1" dirty="0" smtClean="0"/>
              <a:t>geordnet, verwaltet </a:t>
            </a:r>
            <a:r>
              <a:rPr lang="de-DE" sz="1600" b="1" dirty="0"/>
              <a:t>und </a:t>
            </a:r>
            <a:r>
              <a:rPr lang="de-DE" sz="1600" b="1" dirty="0" err="1"/>
              <a:t>versioniert</a:t>
            </a:r>
            <a:r>
              <a:rPr lang="de-DE" sz="1600" b="1" dirty="0"/>
              <a:t> </a:t>
            </a:r>
            <a:r>
              <a:rPr lang="de-DE" sz="1600" dirty="0"/>
              <a:t>werden</a:t>
            </a:r>
            <a:r>
              <a:rPr lang="de-DE" sz="1600" dirty="0" smtClean="0"/>
              <a:t>?</a:t>
            </a:r>
          </a:p>
          <a:p>
            <a:pPr marL="342900" indent="-342900">
              <a:lnSpc>
                <a:spcPct val="150000"/>
              </a:lnSpc>
              <a:buFont typeface="Wingdings" pitchFamily="2" charset="2"/>
              <a:buChar char="§"/>
            </a:pPr>
            <a:r>
              <a:rPr lang="de-DE" sz="1600" dirty="0" smtClean="0"/>
              <a:t>Gibt </a:t>
            </a:r>
            <a:r>
              <a:rPr lang="de-DE" sz="1600" dirty="0"/>
              <a:t>es </a:t>
            </a:r>
            <a:r>
              <a:rPr lang="de-DE" sz="1600" b="1" dirty="0"/>
              <a:t>Benennungsregeln</a:t>
            </a:r>
            <a:r>
              <a:rPr lang="de-DE" sz="1600" dirty="0"/>
              <a:t> für die Dateien</a:t>
            </a:r>
            <a:r>
              <a:rPr lang="de-DE" sz="1600" dirty="0" smtClean="0"/>
              <a:t>?</a:t>
            </a:r>
          </a:p>
          <a:p>
            <a:pPr marL="342900" indent="-342900">
              <a:lnSpc>
                <a:spcPct val="150000"/>
              </a:lnSpc>
              <a:buFont typeface="Wingdings" pitchFamily="2" charset="2"/>
              <a:buChar char="§"/>
            </a:pPr>
            <a:r>
              <a:rPr lang="de-DE" sz="1600" dirty="0" smtClean="0"/>
              <a:t>Wie werden </a:t>
            </a:r>
            <a:r>
              <a:rPr lang="de-DE" sz="1600" b="1" dirty="0"/>
              <a:t>Veränderungen und Aktualisierungen </a:t>
            </a:r>
            <a:r>
              <a:rPr lang="de-DE" sz="1600" dirty="0"/>
              <a:t>der Daten dokumentiert?</a:t>
            </a:r>
          </a:p>
          <a:p>
            <a:pPr marL="342900" indent="-342900">
              <a:lnSpc>
                <a:spcPct val="150000"/>
              </a:lnSpc>
              <a:buFont typeface="Wingdings" pitchFamily="2" charset="2"/>
              <a:buChar char="§"/>
            </a:pPr>
            <a:endParaRPr lang="de-DE" sz="1600" dirty="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26</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27</a:t>
            </a:fld>
            <a:endParaRPr lang="de-DE"/>
          </a:p>
        </p:txBody>
      </p:sp>
      <p:sp>
        <p:nvSpPr>
          <p:cNvPr id="11" name="CustomShape 3"/>
          <p:cNvSpPr/>
          <p:nvPr/>
        </p:nvSpPr>
        <p:spPr>
          <a:xfrm>
            <a:off x="216360" y="1836431"/>
            <a:ext cx="8206560" cy="4500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1800" u="sng" dirty="0" smtClean="0">
                <a:latin typeface="Arial" pitchFamily="34" charset="0"/>
                <a:cs typeface="Arial" pitchFamily="34" charset="0"/>
              </a:rPr>
              <a:t>Wissenschaftliche Datenformate</a:t>
            </a:r>
          </a:p>
          <a:p>
            <a:pPr marL="355600" lvl="0" indent="-355600">
              <a:buFont typeface="Wingdings" pitchFamily="2" charset="2"/>
              <a:buChar char="§"/>
            </a:pPr>
            <a:endParaRPr lang="de-DE" sz="1600" dirty="0" smtClean="0">
              <a:solidFill>
                <a:prstClr val="black"/>
              </a:solidFill>
              <a:latin typeface="Arial" pitchFamily="34" charset="0"/>
              <a:cs typeface="Arial" pitchFamily="34" charset="0"/>
            </a:endParaRPr>
          </a:p>
          <a:p>
            <a:pPr marL="355600" lvl="0" indent="-355600"/>
            <a:r>
              <a:rPr lang="de-DE" sz="1600" dirty="0" smtClean="0">
                <a:solidFill>
                  <a:prstClr val="black"/>
                </a:solidFill>
                <a:latin typeface="Arial" pitchFamily="34" charset="0"/>
                <a:cs typeface="Arial" pitchFamily="34" charset="0"/>
              </a:rPr>
              <a:t>Anforderungen an Formate</a:t>
            </a:r>
          </a:p>
          <a:p>
            <a:pPr marL="355600" lvl="0" indent="-355600">
              <a:buFont typeface="Wingdings" pitchFamily="2" charset="2"/>
              <a:buChar char="§"/>
            </a:pPr>
            <a:r>
              <a:rPr lang="de-DE" sz="1600" dirty="0" smtClean="0">
                <a:solidFill>
                  <a:prstClr val="black"/>
                </a:solidFill>
                <a:latin typeface="Arial" pitchFamily="34" charset="0"/>
                <a:cs typeface="Arial" pitchFamily="34" charset="0"/>
              </a:rPr>
              <a:t>Umfassend dokumentiert</a:t>
            </a:r>
          </a:p>
          <a:p>
            <a:pPr marL="355600" lvl="0" indent="-355600">
              <a:buFont typeface="Wingdings" pitchFamily="2" charset="2"/>
              <a:buChar char="§"/>
            </a:pPr>
            <a:r>
              <a:rPr lang="de-DE" sz="1600" dirty="0" smtClean="0">
                <a:solidFill>
                  <a:prstClr val="black"/>
                </a:solidFill>
                <a:latin typeface="Arial" pitchFamily="34" charset="0"/>
                <a:cs typeface="Arial" pitchFamily="34" charset="0"/>
              </a:rPr>
              <a:t>Lesbar (maschinell &amp; personell)</a:t>
            </a:r>
          </a:p>
          <a:p>
            <a:pPr marL="355600" lvl="0" indent="-355600">
              <a:buFont typeface="Wingdings" pitchFamily="2" charset="2"/>
              <a:buChar char="§"/>
            </a:pPr>
            <a:r>
              <a:rPr lang="de-DE" sz="1600" dirty="0" smtClean="0">
                <a:solidFill>
                  <a:prstClr val="black"/>
                </a:solidFill>
                <a:latin typeface="Arial" pitchFamily="34" charset="0"/>
                <a:cs typeface="Arial" pitchFamily="34" charset="0"/>
              </a:rPr>
              <a:t>Robust gegenüber Dateisystemfehlern</a:t>
            </a:r>
          </a:p>
          <a:p>
            <a:endParaRPr lang="de-DE" sz="1600" dirty="0" smtClean="0">
              <a:latin typeface="Arial" pitchFamily="34" charset="0"/>
              <a:cs typeface="Arial" pitchFamily="34" charset="0"/>
            </a:endParaRPr>
          </a:p>
          <a:p>
            <a:r>
              <a:rPr lang="en-US" sz="1600" dirty="0" smtClean="0">
                <a:latin typeface="Arial" pitchFamily="34" charset="0"/>
                <a:cs typeface="Arial" pitchFamily="34" charset="0"/>
              </a:rPr>
              <a:t>US Library of Congress: </a:t>
            </a:r>
          </a:p>
          <a:p>
            <a:r>
              <a:rPr lang="en-US" sz="1600" dirty="0" smtClean="0">
                <a:solidFill>
                  <a:srgbClr val="7030A0"/>
                </a:solidFill>
                <a:latin typeface="Arial" pitchFamily="34" charset="0"/>
                <a:cs typeface="Arial" pitchFamily="34" charset="0"/>
                <a:hlinkClick r:id="rId3"/>
              </a:rPr>
              <a:t>http://www.digitalpreservation.gov/formats/fdd/browse_list.shtml </a:t>
            </a:r>
            <a:endParaRPr lang="en-US" sz="1600" dirty="0" smtClean="0">
              <a:solidFill>
                <a:srgbClr val="7030A0"/>
              </a:solidFill>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UK data archive: </a:t>
            </a:r>
          </a:p>
          <a:p>
            <a:r>
              <a:rPr lang="en-US" sz="1600" dirty="0" smtClean="0">
                <a:solidFill>
                  <a:srgbClr val="7030A0"/>
                </a:solidFill>
                <a:latin typeface="Arial" pitchFamily="34" charset="0"/>
                <a:cs typeface="Arial" pitchFamily="34" charset="0"/>
                <a:hlinkClick r:id="rId4"/>
              </a:rPr>
              <a:t>http://www.data-archive.ac.uk/create-manage/format/formats-table</a:t>
            </a:r>
            <a:endParaRPr lang="en-US" sz="1600" dirty="0" smtClean="0">
              <a:solidFill>
                <a:srgbClr val="7030A0"/>
              </a:solidFill>
              <a:latin typeface="Arial" pitchFamily="34" charset="0"/>
              <a:cs typeface="Arial" pitchFamily="34" charset="0"/>
            </a:endParaRPr>
          </a:p>
          <a:p>
            <a:endParaRPr lang="de-DE" sz="1800" dirty="0" smtClean="0">
              <a:latin typeface="Arial" pitchFamily="34" charset="0"/>
              <a:cs typeface="Arial" pitchFamily="34" charset="0"/>
            </a:endParaRPr>
          </a:p>
          <a:p>
            <a:endParaRP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a:t>Datenhaltung &amp; -verarbeitung</a:t>
            </a:r>
          </a:p>
        </p:txBody>
      </p:sp>
      <p:sp>
        <p:nvSpPr>
          <p:cNvPr id="3" name="Inhaltsplatzhalter 2"/>
          <p:cNvSpPr>
            <a:spLocks noGrp="1"/>
          </p:cNvSpPr>
          <p:nvPr>
            <p:ph idx="1"/>
          </p:nvPr>
        </p:nvSpPr>
        <p:spPr/>
        <p:txBody>
          <a:bodyPr/>
          <a:lstStyle/>
          <a:p>
            <a:pPr marL="342900" indent="-342900">
              <a:lnSpc>
                <a:spcPct val="150000"/>
              </a:lnSpc>
            </a:pPr>
            <a:r>
              <a:rPr lang="de-DE" sz="1800" u="sng" dirty="0" smtClean="0"/>
              <a:t>Datenformate</a:t>
            </a:r>
            <a:endParaRPr lang="de-DE" sz="1800" b="1" dirty="0" smtClean="0"/>
          </a:p>
          <a:p>
            <a:pPr marL="342900" indent="-342900">
              <a:lnSpc>
                <a:spcPct val="150000"/>
              </a:lnSpc>
            </a:pPr>
            <a:r>
              <a:rPr lang="de-DE" sz="1800" b="1" dirty="0" smtClean="0"/>
              <a:t>Leitfragen: </a:t>
            </a:r>
          </a:p>
          <a:p>
            <a:pPr marL="342900" indent="-342900">
              <a:lnSpc>
                <a:spcPct val="150000"/>
              </a:lnSpc>
              <a:buFont typeface="Wingdings" pitchFamily="2" charset="2"/>
              <a:buChar char="§"/>
            </a:pPr>
            <a:r>
              <a:rPr lang="de-DE" sz="1600" dirty="0" smtClean="0"/>
              <a:t>In welchen </a:t>
            </a:r>
            <a:r>
              <a:rPr lang="de-DE" sz="1600" b="1" dirty="0" smtClean="0"/>
              <a:t>Formaten</a:t>
            </a:r>
            <a:r>
              <a:rPr lang="de-DE" sz="1600" dirty="0" smtClean="0"/>
              <a:t> werden die Daten erzeugt?</a:t>
            </a:r>
          </a:p>
          <a:p>
            <a:pPr marL="342900" indent="-342900">
              <a:lnSpc>
                <a:spcPct val="150000"/>
              </a:lnSpc>
              <a:buFont typeface="Wingdings" pitchFamily="2" charset="2"/>
              <a:buChar char="§"/>
            </a:pPr>
            <a:r>
              <a:rPr lang="de-DE" sz="1600" dirty="0" smtClean="0"/>
              <a:t>Gibt es verbreitete </a:t>
            </a:r>
            <a:r>
              <a:rPr lang="de-DE" sz="1600" b="1" dirty="0" smtClean="0"/>
              <a:t>Standards</a:t>
            </a:r>
            <a:r>
              <a:rPr lang="de-DE" sz="1600" dirty="0" smtClean="0"/>
              <a:t>, die bei der </a:t>
            </a:r>
            <a:r>
              <a:rPr lang="de-DE" sz="1600" b="1" dirty="0" smtClean="0"/>
              <a:t>Wahl des Formats </a:t>
            </a:r>
            <a:r>
              <a:rPr lang="de-DE" sz="1600" dirty="0" smtClean="0"/>
              <a:t>zu beachten sind?</a:t>
            </a:r>
          </a:p>
          <a:p>
            <a:pPr marL="342900" indent="-342900">
              <a:lnSpc>
                <a:spcPct val="150000"/>
              </a:lnSpc>
              <a:buFont typeface="Wingdings" pitchFamily="2" charset="2"/>
              <a:buChar char="§"/>
            </a:pPr>
            <a:r>
              <a:rPr lang="de-DE" sz="1600" dirty="0" smtClean="0"/>
              <a:t>Gibt es verwendbare </a:t>
            </a:r>
            <a:r>
              <a:rPr lang="de-DE" sz="1600" b="1" dirty="0" smtClean="0"/>
              <a:t>offene Formate </a:t>
            </a:r>
            <a:r>
              <a:rPr lang="de-DE" sz="1600" dirty="0" smtClean="0"/>
              <a:t>als Alternative zu </a:t>
            </a:r>
            <a:r>
              <a:rPr lang="de-DE" sz="1600" b="1" dirty="0" smtClean="0"/>
              <a:t>proprietären Formaten</a:t>
            </a:r>
            <a:r>
              <a:rPr lang="de-DE" sz="1600" dirty="0" smtClean="0"/>
              <a:t>?</a:t>
            </a:r>
          </a:p>
          <a:p>
            <a:pPr marL="342900" indent="-342900">
              <a:lnSpc>
                <a:spcPct val="150000"/>
              </a:lnSpc>
              <a:buFont typeface="Wingdings" pitchFamily="2" charset="2"/>
              <a:buChar char="§"/>
            </a:pPr>
            <a:endParaRPr lang="de-DE" sz="14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28</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0461" y="1007839"/>
            <a:ext cx="1008112" cy="1011506"/>
          </a:xfrm>
          <a:prstGeom prst="rect">
            <a:avLst/>
          </a:prstGeom>
          <a:noFill/>
        </p:spPr>
      </p:pic>
    </p:spTree>
    <p:extLst>
      <p:ext uri="{BB962C8B-B14F-4D97-AF65-F5344CB8AC3E}">
        <p14:creationId xmlns:p14="http://schemas.microsoft.com/office/powerpoint/2010/main" val="451934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424838" cy="3924646"/>
          </a:xfrm>
        </p:spPr>
        <p:txBody>
          <a:bodyPr/>
          <a:lstStyle/>
          <a:p>
            <a:pPr marL="342900" indent="-342900">
              <a:lnSpc>
                <a:spcPct val="150000"/>
              </a:lnSpc>
            </a:pPr>
            <a:r>
              <a:rPr lang="de-DE" sz="1800" u="sng" dirty="0" smtClean="0"/>
              <a:t>Hardware &amp; Verarbeitung</a:t>
            </a:r>
          </a:p>
          <a:p>
            <a:pPr marL="342900" indent="-342900">
              <a:lnSpc>
                <a:spcPct val="150000"/>
              </a:lnSpc>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29</a:t>
            </a:fld>
            <a:endParaRPr lang="de-DE"/>
          </a:p>
        </p:txBody>
      </p:sp>
      <p:sp>
        <p:nvSpPr>
          <p:cNvPr id="5" name="Abgerundetes Rechteck 4"/>
          <p:cNvSpPr/>
          <p:nvPr/>
        </p:nvSpPr>
        <p:spPr>
          <a:xfrm>
            <a:off x="2088133" y="3456111"/>
            <a:ext cx="1656184"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latin typeface="Arial" pitchFamily="34" charset="0"/>
                <a:cs typeface="Arial" pitchFamily="34" charset="0"/>
              </a:rPr>
              <a:t>Hardware</a:t>
            </a:r>
          </a:p>
        </p:txBody>
      </p:sp>
      <p:sp>
        <p:nvSpPr>
          <p:cNvPr id="6" name="Abgerundetes Rechteck 5"/>
          <p:cNvSpPr/>
          <p:nvPr/>
        </p:nvSpPr>
        <p:spPr>
          <a:xfrm>
            <a:off x="1944117" y="2880047"/>
            <a:ext cx="1944216"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Speicherkapazität</a:t>
            </a:r>
          </a:p>
        </p:txBody>
      </p:sp>
      <p:sp>
        <p:nvSpPr>
          <p:cNvPr id="7" name="Abgerundetes Rechteck 6"/>
          <p:cNvSpPr/>
          <p:nvPr/>
        </p:nvSpPr>
        <p:spPr>
          <a:xfrm>
            <a:off x="152301" y="3600127"/>
            <a:ext cx="1791816"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Rechenleistung</a:t>
            </a:r>
          </a:p>
        </p:txBody>
      </p:sp>
      <p:sp>
        <p:nvSpPr>
          <p:cNvPr id="8" name="Abgerundetes Rechteck 7"/>
          <p:cNvSpPr/>
          <p:nvPr/>
        </p:nvSpPr>
        <p:spPr>
          <a:xfrm>
            <a:off x="1944117" y="4320207"/>
            <a:ext cx="1944216"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Datenübertragung</a:t>
            </a:r>
          </a:p>
        </p:txBody>
      </p:sp>
      <p:sp>
        <p:nvSpPr>
          <p:cNvPr id="9" name="Abgerundetes Rechteck 8"/>
          <p:cNvSpPr/>
          <p:nvPr/>
        </p:nvSpPr>
        <p:spPr>
          <a:xfrm>
            <a:off x="3841477" y="5544343"/>
            <a:ext cx="2567136"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Kollaborationswerkzeuge</a:t>
            </a:r>
          </a:p>
        </p:txBody>
      </p:sp>
      <p:sp>
        <p:nvSpPr>
          <p:cNvPr id="10" name="Abgerundetes Rechteck 9"/>
          <p:cNvSpPr/>
          <p:nvPr/>
        </p:nvSpPr>
        <p:spPr>
          <a:xfrm>
            <a:off x="3833093" y="1511895"/>
            <a:ext cx="2575520"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Virtuelle Forschungsumgebungen</a:t>
            </a:r>
          </a:p>
        </p:txBody>
      </p:sp>
      <p:sp>
        <p:nvSpPr>
          <p:cNvPr id="11" name="Abgerundetes Rechteck 10"/>
          <p:cNvSpPr/>
          <p:nvPr/>
        </p:nvSpPr>
        <p:spPr>
          <a:xfrm>
            <a:off x="6192589" y="3608511"/>
            <a:ext cx="2376264" cy="423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Datenaustauschdienste</a:t>
            </a:r>
          </a:p>
        </p:txBody>
      </p:sp>
      <p:sp>
        <p:nvSpPr>
          <p:cNvPr id="12" name="Abgerundetes Rechteck 11"/>
          <p:cNvSpPr/>
          <p:nvPr/>
        </p:nvSpPr>
        <p:spPr>
          <a:xfrm>
            <a:off x="5832549" y="4680247"/>
            <a:ext cx="2711152" cy="423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err="1" smtClean="0">
                <a:latin typeface="Arial" pitchFamily="34" charset="0"/>
                <a:cs typeface="Arial" pitchFamily="34" charset="0"/>
              </a:rPr>
              <a:t>Versionierungswerkzeuge</a:t>
            </a:r>
            <a:endParaRPr lang="de-DE" sz="1600" dirty="0" smtClean="0">
              <a:latin typeface="Arial" pitchFamily="34" charset="0"/>
              <a:cs typeface="Arial" pitchFamily="34" charset="0"/>
            </a:endParaRPr>
          </a:p>
        </p:txBody>
      </p:sp>
      <p:cxnSp>
        <p:nvCxnSpPr>
          <p:cNvPr id="14" name="Gerade Verbindung 13"/>
          <p:cNvCxnSpPr>
            <a:stCxn id="12" idx="0"/>
            <a:endCxn id="26" idx="2"/>
          </p:cNvCxnSpPr>
          <p:nvPr/>
        </p:nvCxnSpPr>
        <p:spPr>
          <a:xfrm flipH="1" flipV="1">
            <a:off x="5148473" y="4104183"/>
            <a:ext cx="2039652"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Gerade Verbindung 16"/>
          <p:cNvCxnSpPr>
            <a:stCxn id="9" idx="0"/>
            <a:endCxn id="26" idx="2"/>
          </p:cNvCxnSpPr>
          <p:nvPr/>
        </p:nvCxnSpPr>
        <p:spPr>
          <a:xfrm flipV="1">
            <a:off x="5125045" y="4104183"/>
            <a:ext cx="23428" cy="1440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11" idx="1"/>
            <a:endCxn id="26" idx="3"/>
          </p:cNvCxnSpPr>
          <p:nvPr/>
        </p:nvCxnSpPr>
        <p:spPr>
          <a:xfrm flipH="1" flipV="1">
            <a:off x="5976565" y="3780147"/>
            <a:ext cx="216024" cy="401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Abgerundetes Rechteck 25"/>
          <p:cNvSpPr/>
          <p:nvPr/>
        </p:nvSpPr>
        <p:spPr>
          <a:xfrm>
            <a:off x="4320381" y="3456111"/>
            <a:ext cx="1656184"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latin typeface="Arial" pitchFamily="34" charset="0"/>
                <a:cs typeface="Arial" pitchFamily="34" charset="0"/>
              </a:rPr>
              <a:t>Software </a:t>
            </a:r>
          </a:p>
        </p:txBody>
      </p:sp>
      <p:cxnSp>
        <p:nvCxnSpPr>
          <p:cNvPr id="30" name="Gerade Verbindung 29"/>
          <p:cNvCxnSpPr>
            <a:stCxn id="8" idx="0"/>
            <a:endCxn id="5" idx="2"/>
          </p:cNvCxnSpPr>
          <p:nvPr/>
        </p:nvCxnSpPr>
        <p:spPr>
          <a:xfrm flipV="1">
            <a:off x="2916225" y="4104183"/>
            <a:ext cx="0" cy="21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7" idx="3"/>
            <a:endCxn id="5" idx="1"/>
          </p:cNvCxnSpPr>
          <p:nvPr/>
        </p:nvCxnSpPr>
        <p:spPr>
          <a:xfrm flipV="1">
            <a:off x="1944117" y="3780147"/>
            <a:ext cx="144016" cy="360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Gerade Verbindung 36"/>
          <p:cNvCxnSpPr>
            <a:stCxn id="26" idx="0"/>
            <a:endCxn id="10" idx="2"/>
          </p:cNvCxnSpPr>
          <p:nvPr/>
        </p:nvCxnSpPr>
        <p:spPr>
          <a:xfrm flipH="1" flipV="1">
            <a:off x="5120853" y="2159967"/>
            <a:ext cx="27620" cy="1296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Gerade Verbindung 39"/>
          <p:cNvCxnSpPr>
            <a:stCxn id="5" idx="0"/>
            <a:endCxn id="6" idx="2"/>
          </p:cNvCxnSpPr>
          <p:nvPr/>
        </p:nvCxnSpPr>
        <p:spPr>
          <a:xfrm flipV="1">
            <a:off x="2916225" y="3312095"/>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Gerade Verbindung 49"/>
          <p:cNvCxnSpPr>
            <a:stCxn id="5" idx="3"/>
            <a:endCxn id="26" idx="1"/>
          </p:cNvCxnSpPr>
          <p:nvPr/>
        </p:nvCxnSpPr>
        <p:spPr>
          <a:xfrm>
            <a:off x="3744317" y="3780147"/>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5832549" y="2384375"/>
            <a:ext cx="2711152" cy="423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dirty="0" smtClean="0">
                <a:latin typeface="Arial" pitchFamily="34" charset="0"/>
                <a:cs typeface="Arial" pitchFamily="34" charset="0"/>
              </a:rPr>
              <a:t>Verarbeitungsprogramme</a:t>
            </a:r>
          </a:p>
        </p:txBody>
      </p:sp>
      <p:cxnSp>
        <p:nvCxnSpPr>
          <p:cNvPr id="38" name="Gerade Verbindung 37"/>
          <p:cNvCxnSpPr>
            <a:stCxn id="22" idx="2"/>
            <a:endCxn id="26" idx="0"/>
          </p:cNvCxnSpPr>
          <p:nvPr/>
        </p:nvCxnSpPr>
        <p:spPr>
          <a:xfrm flipH="1">
            <a:off x="5148473" y="2808039"/>
            <a:ext cx="2039652" cy="648072"/>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Übersicht </a:t>
            </a:r>
            <a:endParaRPr lang="de-DE" sz="2800" dirty="0"/>
          </a:p>
        </p:txBody>
      </p:sp>
      <p:sp>
        <p:nvSpPr>
          <p:cNvPr id="3" name="Inhaltsplatzhalter 2"/>
          <p:cNvSpPr>
            <a:spLocks noGrp="1"/>
          </p:cNvSpPr>
          <p:nvPr>
            <p:ph idx="1"/>
          </p:nvPr>
        </p:nvSpPr>
        <p:spPr>
          <a:xfrm>
            <a:off x="721518" y="1727919"/>
            <a:ext cx="8207375" cy="3924646"/>
          </a:xfrm>
        </p:spPr>
        <p:txBody>
          <a:bodyPr/>
          <a:lstStyle/>
          <a:p>
            <a:pPr marL="342900" indent="-342900">
              <a:lnSpc>
                <a:spcPct val="150000"/>
              </a:lnSpc>
              <a:buFont typeface="+mj-lt"/>
              <a:buAutoNum type="arabicParenR"/>
            </a:pPr>
            <a:r>
              <a:rPr lang="de-DE" sz="1800" dirty="0" smtClean="0"/>
              <a:t>Landesprojekt </a:t>
            </a:r>
            <a:r>
              <a:rPr lang="de-DE" sz="1800" dirty="0" err="1" smtClean="0"/>
              <a:t>bwFDM</a:t>
            </a:r>
            <a:r>
              <a:rPr lang="de-DE" sz="1800" dirty="0" smtClean="0"/>
              <a:t>-Info</a:t>
            </a:r>
          </a:p>
          <a:p>
            <a:pPr marL="342900" indent="-342900">
              <a:lnSpc>
                <a:spcPct val="150000"/>
              </a:lnSpc>
              <a:buFont typeface="+mj-lt"/>
              <a:buAutoNum type="arabicParenR"/>
            </a:pPr>
            <a:r>
              <a:rPr lang="de-DE" sz="1800" dirty="0" smtClean="0"/>
              <a:t>Einführung</a:t>
            </a:r>
          </a:p>
          <a:p>
            <a:pPr marL="342900" indent="-342900">
              <a:lnSpc>
                <a:spcPct val="150000"/>
              </a:lnSpc>
              <a:buFont typeface="+mj-lt"/>
              <a:buAutoNum type="arabicParenR"/>
            </a:pPr>
            <a:r>
              <a:rPr lang="de-DE" sz="1800" dirty="0" smtClean="0"/>
              <a:t>Datenerhebung</a:t>
            </a:r>
          </a:p>
          <a:p>
            <a:pPr marL="342900" indent="-342900">
              <a:lnSpc>
                <a:spcPct val="150000"/>
              </a:lnSpc>
              <a:buFont typeface="+mj-lt"/>
              <a:buAutoNum type="arabicParenR"/>
            </a:pPr>
            <a:r>
              <a:rPr lang="de-DE" sz="1800" dirty="0" smtClean="0"/>
              <a:t>Datenhaltung &amp; - </a:t>
            </a:r>
            <a:r>
              <a:rPr lang="de-DE" sz="1800" dirty="0" err="1" smtClean="0"/>
              <a:t>verarbeitung</a:t>
            </a:r>
            <a:endParaRPr lang="de-DE" sz="1800" dirty="0" smtClean="0"/>
          </a:p>
          <a:p>
            <a:pPr marL="342900" indent="-342900">
              <a:lnSpc>
                <a:spcPct val="150000"/>
              </a:lnSpc>
              <a:buFont typeface="+mj-lt"/>
              <a:buAutoNum type="arabicParenR"/>
            </a:pPr>
            <a:r>
              <a:rPr lang="de-DE" sz="1800" dirty="0" smtClean="0"/>
              <a:t>Datenpublikation</a:t>
            </a:r>
          </a:p>
          <a:p>
            <a:pPr marL="342900" indent="-342900">
              <a:lnSpc>
                <a:spcPct val="150000"/>
              </a:lnSpc>
              <a:buFont typeface="+mj-lt"/>
              <a:buAutoNum type="arabicParenR"/>
            </a:pPr>
            <a:r>
              <a:rPr lang="de-DE" sz="1800" dirty="0" smtClean="0"/>
              <a:t>Datenarchivierung</a:t>
            </a:r>
          </a:p>
          <a:p>
            <a:pPr marL="342900" indent="-342900">
              <a:lnSpc>
                <a:spcPct val="150000"/>
              </a:lnSpc>
              <a:buFont typeface="+mj-lt"/>
              <a:buAutoNum type="arabicParenR"/>
            </a:pPr>
            <a:r>
              <a:rPr lang="de-DE" sz="1800" dirty="0" err="1" smtClean="0"/>
              <a:t>Policies</a:t>
            </a:r>
            <a:r>
              <a:rPr lang="de-DE" sz="1800" dirty="0" smtClean="0"/>
              <a:t>, Rechtliche Aspekte</a:t>
            </a:r>
          </a:p>
          <a:p>
            <a:pPr marL="342900" indent="-342900">
              <a:lnSpc>
                <a:spcPct val="150000"/>
              </a:lnSpc>
              <a:buFont typeface="+mj-lt"/>
              <a:buAutoNum type="arabicParenR"/>
            </a:pPr>
            <a:r>
              <a:rPr lang="de-DE" sz="1800" dirty="0" smtClean="0"/>
              <a:t>Fazit &amp; Abschluss </a:t>
            </a:r>
          </a:p>
          <a:p>
            <a:pPr marL="342900" indent="-342900">
              <a:lnSpc>
                <a:spcPct val="150000"/>
              </a:lnSpc>
            </a:pPr>
            <a:endParaRPr lang="de-DE" sz="20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3</a:t>
            </a:fld>
            <a:endParaRPr lang="de-DE"/>
          </a:p>
        </p:txBody>
      </p:sp>
      <p:pic>
        <p:nvPicPr>
          <p:cNvPr id="115714" name="Picture 2" descr="Fernrohr, Durchblick, Aussicht, Blick, Fernglas, Opti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08413" y="1781925"/>
            <a:ext cx="3672408" cy="2754306"/>
          </a:xfrm>
          <a:prstGeom prst="rect">
            <a:avLst/>
          </a:prstGeom>
          <a:noFill/>
        </p:spPr>
      </p:pic>
      <p:sp>
        <p:nvSpPr>
          <p:cNvPr id="7" name="Rechteck 6"/>
          <p:cNvSpPr/>
          <p:nvPr/>
        </p:nvSpPr>
        <p:spPr>
          <a:xfrm>
            <a:off x="4608413" y="4562653"/>
            <a:ext cx="3672408" cy="423193"/>
          </a:xfrm>
          <a:prstGeom prst="rect">
            <a:avLst/>
          </a:prstGeom>
        </p:spPr>
        <p:txBody>
          <a:bodyPr wrap="square">
            <a:spAutoFit/>
          </a:bodyPr>
          <a:lstStyle/>
          <a:p>
            <a:pPr>
              <a:tabLst>
                <a:tab pos="447675" algn="l"/>
              </a:tabLst>
            </a:pPr>
            <a:r>
              <a:rPr lang="de-DE" sz="1050" dirty="0" smtClean="0"/>
              <a:t>Abb. 2: </a:t>
            </a:r>
            <a:r>
              <a:rPr lang="de-DE" sz="1050" dirty="0" smtClean="0">
                <a:hlinkClick r:id="rId4"/>
              </a:rPr>
              <a:t>https://pixabay.com/de/fernrohr-durchblick-aussicht-blick-122960</a:t>
            </a:r>
            <a:r>
              <a:rPr lang="de-DE" sz="1100" dirty="0" smtClean="0">
                <a:hlinkClick r:id="rId4"/>
              </a:rPr>
              <a:t>/</a:t>
            </a:r>
            <a:endParaRPr lang="de-DE" sz="1100" dirty="0" smtClean="0"/>
          </a:p>
        </p:txBody>
      </p:sp>
    </p:spTree>
    <p:extLst>
      <p:ext uri="{BB962C8B-B14F-4D97-AF65-F5344CB8AC3E}">
        <p14:creationId xmlns:p14="http://schemas.microsoft.com/office/powerpoint/2010/main" val="3355530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208912" cy="3924646"/>
          </a:xfrm>
        </p:spPr>
        <p:txBody>
          <a:bodyPr/>
          <a:lstStyle/>
          <a:p>
            <a:pPr marL="342900" indent="-342900">
              <a:lnSpc>
                <a:spcPct val="150000"/>
              </a:lnSpc>
            </a:pPr>
            <a:r>
              <a:rPr lang="de-DE" sz="1800" u="sng" dirty="0" smtClean="0"/>
              <a:t>Hardware</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b="1" dirty="0" smtClean="0"/>
              <a:t>Wo</a:t>
            </a:r>
            <a:r>
              <a:rPr lang="de-DE" sz="1600" dirty="0" smtClean="0"/>
              <a:t> werden die Daten gespeichert? (z.B. Server, Festplatten, Datenbanken)</a:t>
            </a:r>
          </a:p>
          <a:p>
            <a:pPr marL="342900" indent="-342900">
              <a:lnSpc>
                <a:spcPct val="150000"/>
              </a:lnSpc>
              <a:buFont typeface="Wingdings" pitchFamily="2" charset="2"/>
              <a:buChar char="§"/>
            </a:pPr>
            <a:r>
              <a:rPr lang="de-DE" sz="1600" dirty="0"/>
              <a:t>Was</a:t>
            </a:r>
            <a:r>
              <a:rPr lang="de-DE" sz="1600" b="1" dirty="0"/>
              <a:t> </a:t>
            </a:r>
            <a:r>
              <a:rPr lang="de-DE" sz="1600" dirty="0"/>
              <a:t>ist die erwartete </a:t>
            </a:r>
            <a:r>
              <a:rPr lang="de-DE" sz="1600" b="1" dirty="0"/>
              <a:t>Datenmenge</a:t>
            </a:r>
            <a:r>
              <a:rPr lang="de-DE" sz="1600" dirty="0"/>
              <a:t> für die Dauer des Forschungsprojektes</a:t>
            </a:r>
            <a:r>
              <a:rPr lang="de-DE" sz="1600" dirty="0" smtClean="0"/>
              <a:t>?</a:t>
            </a:r>
          </a:p>
          <a:p>
            <a:pPr marL="342900" indent="-342900">
              <a:lnSpc>
                <a:spcPct val="150000"/>
              </a:lnSpc>
              <a:buFont typeface="Wingdings" pitchFamily="2" charset="2"/>
              <a:buChar char="§"/>
            </a:pPr>
            <a:r>
              <a:rPr lang="de-DE" sz="1600" dirty="0" smtClean="0"/>
              <a:t>Ergeben sich besondere Anforderungen an die </a:t>
            </a:r>
            <a:r>
              <a:rPr lang="de-DE" sz="1600" b="1" dirty="0" smtClean="0"/>
              <a:t>technische Infrastruktur</a:t>
            </a:r>
            <a:r>
              <a:rPr lang="de-DE" sz="1600" dirty="0" smtClean="0"/>
              <a:t>? (z.B. erhöhter Bedarf an </a:t>
            </a:r>
            <a:r>
              <a:rPr lang="de-DE" sz="1600" dirty="0"/>
              <a:t>Speicherplatz, Backup, Datenübertragungsleistung</a:t>
            </a:r>
            <a:r>
              <a:rPr lang="de-DE" sz="1600" dirty="0" smtClean="0"/>
              <a:t>)</a:t>
            </a:r>
          </a:p>
        </p:txBody>
      </p:sp>
      <p:sp>
        <p:nvSpPr>
          <p:cNvPr id="4" name="Foliennummernplatzhalter 3"/>
          <p:cNvSpPr>
            <a:spLocks noGrp="1"/>
          </p:cNvSpPr>
          <p:nvPr>
            <p:ph type="sldNum" sz="quarter" idx="11"/>
          </p:nvPr>
        </p:nvSpPr>
        <p:spPr/>
        <p:txBody>
          <a:bodyPr/>
          <a:lstStyle/>
          <a:p>
            <a:fld id="{07053105-46D4-45F1-B240-1ADB9A43761E}" type="slidenum">
              <a:rPr lang="de-DE" smtClean="0"/>
              <a:pPr/>
              <a:t>30</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0461" y="1007839"/>
            <a:ext cx="1008112" cy="101150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424838" cy="3924646"/>
          </a:xfrm>
        </p:spPr>
        <p:txBody>
          <a:bodyPr/>
          <a:lstStyle/>
          <a:p>
            <a:pPr marL="342900" indent="-342900">
              <a:lnSpc>
                <a:spcPct val="150000"/>
              </a:lnSpc>
            </a:pPr>
            <a:r>
              <a:rPr lang="de-DE" sz="1800" u="sng" dirty="0" smtClean="0"/>
              <a:t>Software</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dirty="0" smtClean="0"/>
              <a:t>Mit welcher </a:t>
            </a:r>
            <a:r>
              <a:rPr lang="de-DE" sz="1600" b="1" dirty="0" smtClean="0"/>
              <a:t>Software </a:t>
            </a:r>
            <a:r>
              <a:rPr lang="de-DE" sz="1600" dirty="0" smtClean="0"/>
              <a:t>werden die Daten verarbeitet?</a:t>
            </a:r>
          </a:p>
          <a:p>
            <a:pPr marL="342900" indent="-342900">
              <a:lnSpc>
                <a:spcPct val="150000"/>
              </a:lnSpc>
              <a:buFont typeface="Wingdings" pitchFamily="2" charset="2"/>
              <a:buChar char="§"/>
            </a:pPr>
            <a:r>
              <a:rPr lang="de-DE" sz="1600" dirty="0" smtClean="0"/>
              <a:t>Wie gut sind Software und vorgesehene </a:t>
            </a:r>
            <a:r>
              <a:rPr lang="de-DE" sz="1600" b="1" dirty="0"/>
              <a:t>Datenformate</a:t>
            </a:r>
            <a:r>
              <a:rPr lang="de-DE" sz="1600" dirty="0"/>
              <a:t> </a:t>
            </a:r>
            <a:r>
              <a:rPr lang="de-DE" sz="1600" dirty="0" smtClean="0"/>
              <a:t>kompatibel?</a:t>
            </a:r>
          </a:p>
          <a:p>
            <a:pPr marL="342900" indent="-342900">
              <a:lnSpc>
                <a:spcPct val="150000"/>
              </a:lnSpc>
              <a:buFont typeface="Wingdings" pitchFamily="2" charset="2"/>
              <a:buChar char="§"/>
            </a:pPr>
            <a:r>
              <a:rPr lang="de-DE" sz="1600" dirty="0" smtClean="0"/>
              <a:t>Was sind die </a:t>
            </a:r>
            <a:r>
              <a:rPr lang="de-DE" sz="1600" b="1" dirty="0" smtClean="0"/>
              <a:t>Lizenzkosten</a:t>
            </a:r>
            <a:r>
              <a:rPr lang="de-DE" sz="1600" dirty="0" smtClean="0"/>
              <a:t> der Software? Gibt es freie (Open-Source) Alternativen?</a:t>
            </a:r>
          </a:p>
          <a:p>
            <a:pPr marL="342900" indent="-342900">
              <a:lnSpc>
                <a:spcPct val="150000"/>
              </a:lnSpc>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31</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0461" y="1007839"/>
            <a:ext cx="1008112" cy="101150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424838" cy="3924646"/>
          </a:xfrm>
        </p:spPr>
        <p:txBody>
          <a:bodyPr/>
          <a:lstStyle/>
          <a:p>
            <a:pPr marL="342900" indent="-342900">
              <a:lnSpc>
                <a:spcPct val="150000"/>
              </a:lnSpc>
            </a:pPr>
            <a:r>
              <a:rPr lang="de-DE" sz="1800" u="sng" dirty="0" smtClean="0"/>
              <a:t>Kollaboration </a:t>
            </a:r>
          </a:p>
          <a:p>
            <a:pPr marL="714375" indent="-361950">
              <a:lnSpc>
                <a:spcPct val="150000"/>
              </a:lnSpc>
              <a:buFont typeface="Wingdings" pitchFamily="2" charset="2"/>
              <a:buChar char="§"/>
            </a:pPr>
            <a:r>
              <a:rPr lang="de-DE" sz="1600" dirty="0" smtClean="0"/>
              <a:t>Datenaustausch</a:t>
            </a:r>
          </a:p>
          <a:p>
            <a:pPr marL="714375" indent="-361950">
              <a:lnSpc>
                <a:spcPct val="150000"/>
              </a:lnSpc>
              <a:buFont typeface="Wingdings" pitchFamily="2" charset="2"/>
              <a:buChar char="§"/>
            </a:pPr>
            <a:r>
              <a:rPr lang="de-DE" sz="1600" dirty="0" smtClean="0"/>
              <a:t>Zusammenarbeit</a:t>
            </a:r>
          </a:p>
          <a:p>
            <a:pPr marL="714375" indent="-361950">
              <a:lnSpc>
                <a:spcPct val="150000"/>
              </a:lnSpc>
              <a:buFont typeface="Wingdings" pitchFamily="2" charset="2"/>
              <a:buChar char="§"/>
            </a:pPr>
            <a:r>
              <a:rPr lang="de-DE" sz="1600" dirty="0" err="1" smtClean="0"/>
              <a:t>Versionierung</a:t>
            </a:r>
            <a:endParaRPr lang="de-DE" sz="1600" dirty="0" smtClean="0"/>
          </a:p>
          <a:p>
            <a:pPr marL="714375" indent="-361950">
              <a:lnSpc>
                <a:spcPct val="100000"/>
              </a:lnSpc>
            </a:pPr>
            <a:endParaRPr lang="de-DE" sz="1600" dirty="0" smtClean="0"/>
          </a:p>
          <a:p>
            <a:pPr marL="342900" indent="-342900">
              <a:lnSpc>
                <a:spcPct val="100000"/>
              </a:lnSpc>
            </a:pPr>
            <a:r>
              <a:rPr lang="de-DE" sz="1600" dirty="0" smtClean="0"/>
              <a:t>EUDAT</a:t>
            </a:r>
          </a:p>
          <a:p>
            <a:pPr marL="342900" indent="-342900">
              <a:lnSpc>
                <a:spcPct val="100000"/>
              </a:lnSpc>
              <a:buFont typeface="Wingdings" pitchFamily="2" charset="2"/>
              <a:buChar char="§"/>
            </a:pPr>
            <a:r>
              <a:rPr lang="de-DE" sz="1600" dirty="0" smtClean="0">
                <a:hlinkClick r:id="rId3"/>
              </a:rPr>
              <a:t>https://www.eudat.eu/</a:t>
            </a:r>
            <a:endParaRPr lang="de-DE" sz="1600" dirty="0" smtClean="0"/>
          </a:p>
          <a:p>
            <a:pPr marL="342900" indent="-342900">
              <a:lnSpc>
                <a:spcPct val="100000"/>
              </a:lnSpc>
            </a:pPr>
            <a:endParaRPr lang="de-DE" sz="1600" dirty="0" smtClean="0"/>
          </a:p>
          <a:p>
            <a:pPr marL="342900" indent="-342900">
              <a:lnSpc>
                <a:spcPct val="100000"/>
              </a:lnSpc>
            </a:pPr>
            <a:r>
              <a:rPr lang="de-DE" sz="1600" dirty="0" smtClean="0"/>
              <a:t>Deutsches Forschungsnetz (DFN)</a:t>
            </a:r>
          </a:p>
          <a:p>
            <a:pPr marL="342900" indent="-342900">
              <a:lnSpc>
                <a:spcPct val="100000"/>
              </a:lnSpc>
              <a:buFont typeface="Wingdings" pitchFamily="2" charset="2"/>
              <a:buChar char="§"/>
            </a:pPr>
            <a:r>
              <a:rPr lang="de-DE" sz="1600" u="sng" dirty="0" smtClean="0">
                <a:hlinkClick r:id="rId4"/>
              </a:rPr>
              <a:t>https://www.dfn.de/dienstleistungen/</a:t>
            </a:r>
            <a:endParaRPr lang="de-DE" sz="1600" u="sng" dirty="0"/>
          </a:p>
          <a:p>
            <a:pPr marL="342900" indent="-342900">
              <a:lnSpc>
                <a:spcPct val="100000"/>
              </a:lnSpc>
            </a:pPr>
            <a:endParaRPr lang="de-DE" sz="1600" dirty="0" smtClean="0"/>
          </a:p>
          <a:p>
            <a:pPr marL="342900" indent="-342900">
              <a:lnSpc>
                <a:spcPct val="100000"/>
              </a:lnSpc>
            </a:pPr>
            <a:r>
              <a:rPr lang="de-DE" sz="1600" dirty="0" err="1" smtClean="0"/>
              <a:t>Versionierungstool</a:t>
            </a:r>
            <a:r>
              <a:rPr lang="de-DE" sz="1600" dirty="0" smtClean="0"/>
              <a:t>, z.B. </a:t>
            </a:r>
            <a:r>
              <a:rPr lang="de-DE" sz="1600" dirty="0" err="1" smtClean="0"/>
              <a:t>git</a:t>
            </a:r>
            <a:endParaRPr lang="de-DE" sz="1600" dirty="0" smtClean="0"/>
          </a:p>
          <a:p>
            <a:pPr marL="342900" indent="-342900">
              <a:lnSpc>
                <a:spcPct val="100000"/>
              </a:lnSpc>
              <a:buFont typeface="Wingdings" pitchFamily="2" charset="2"/>
              <a:buChar char="§"/>
            </a:pPr>
            <a:r>
              <a:rPr lang="de-DE" sz="1600" dirty="0" smtClean="0">
                <a:hlinkClick r:id="rId5"/>
              </a:rPr>
              <a:t>https://git-scm.com/</a:t>
            </a:r>
            <a:endParaRPr lang="de-DE" sz="1600" dirty="0" smtClean="0"/>
          </a:p>
          <a:p>
            <a:pPr marL="342900" indent="-342900">
              <a:lnSpc>
                <a:spcPct val="150000"/>
              </a:lnSpc>
            </a:pPr>
            <a:endParaRPr lang="de-DE" sz="1600" dirty="0" smtClean="0"/>
          </a:p>
          <a:p>
            <a:pPr marL="342900" indent="-342900">
              <a:lnSpc>
                <a:spcPct val="150000"/>
              </a:lnSpc>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32</a:t>
            </a:fld>
            <a:endParaRPr lang="de-DE"/>
          </a:p>
        </p:txBody>
      </p:sp>
      <p:pic>
        <p:nvPicPr>
          <p:cNvPr id="6" name="Picture 8" descr="Konferenz, Staats Und Regierungschefs, Politik, Debatte"/>
          <p:cNvPicPr>
            <a:picLocks noChangeAspect="1" noChangeArrowheads="1"/>
          </p:cNvPicPr>
          <p:nvPr/>
        </p:nvPicPr>
        <p:blipFill>
          <a:blip r:embed="rId6" cstate="print"/>
          <a:srcRect/>
          <a:stretch>
            <a:fillRect/>
          </a:stretch>
        </p:blipFill>
        <p:spPr bwMode="auto">
          <a:xfrm>
            <a:off x="4536405" y="1007839"/>
            <a:ext cx="2722102" cy="2232248"/>
          </a:xfrm>
          <a:prstGeom prst="rect">
            <a:avLst/>
          </a:prstGeom>
          <a:noFill/>
        </p:spPr>
      </p:pic>
      <p:sp>
        <p:nvSpPr>
          <p:cNvPr id="7" name="Rechteck 6"/>
          <p:cNvSpPr/>
          <p:nvPr/>
        </p:nvSpPr>
        <p:spPr>
          <a:xfrm>
            <a:off x="6120581" y="3056001"/>
            <a:ext cx="2825255" cy="400110"/>
          </a:xfrm>
          <a:prstGeom prst="rect">
            <a:avLst/>
          </a:prstGeom>
        </p:spPr>
        <p:txBody>
          <a:bodyPr wrap="square">
            <a:spAutoFit/>
          </a:bodyPr>
          <a:lstStyle/>
          <a:p>
            <a:r>
              <a:rPr lang="de-DE" sz="1000" dirty="0" smtClean="0"/>
              <a:t>Abb. 8: </a:t>
            </a:r>
            <a:r>
              <a:rPr lang="de-DE" sz="1000" dirty="0" smtClean="0">
                <a:hlinkClick r:id="rId7"/>
              </a:rPr>
              <a:t>https://pixabay.com/de/konferenz-staats-und-regierungschefs-156068</a:t>
            </a:r>
            <a:endParaRPr lang="de-DE" sz="1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99927"/>
            <a:ext cx="8424838" cy="3924646"/>
          </a:xfrm>
        </p:spPr>
        <p:txBody>
          <a:bodyPr/>
          <a:lstStyle/>
          <a:p>
            <a:pPr marL="342900" indent="-342900">
              <a:lnSpc>
                <a:spcPct val="150000"/>
              </a:lnSpc>
            </a:pPr>
            <a:r>
              <a:rPr lang="de-DE" sz="1800" u="sng" dirty="0" smtClean="0"/>
              <a:t>Kollaboration </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dirty="0" smtClean="0"/>
              <a:t>Mit welchen </a:t>
            </a:r>
            <a:r>
              <a:rPr lang="de-DE" sz="1600" b="1" dirty="0" smtClean="0"/>
              <a:t>externen Partnern/Dienstleistern </a:t>
            </a:r>
            <a:r>
              <a:rPr lang="de-DE" sz="1600" dirty="0" smtClean="0"/>
              <a:t>soll kooperiert werden? </a:t>
            </a:r>
          </a:p>
          <a:p>
            <a:pPr marL="342900" indent="-342900">
              <a:lnSpc>
                <a:spcPct val="150000"/>
              </a:lnSpc>
              <a:buFont typeface="Wingdings" pitchFamily="2" charset="2"/>
              <a:buChar char="§"/>
            </a:pPr>
            <a:r>
              <a:rPr lang="de-DE" sz="1600" b="1" dirty="0" smtClean="0"/>
              <a:t>Wie </a:t>
            </a:r>
            <a:r>
              <a:rPr lang="de-DE" sz="1600" dirty="0" smtClean="0"/>
              <a:t>erfolgt der </a:t>
            </a:r>
            <a:r>
              <a:rPr lang="de-DE" sz="1600" b="1" dirty="0" smtClean="0"/>
              <a:t>Datenaustausch</a:t>
            </a:r>
            <a:r>
              <a:rPr lang="de-DE" sz="1600" dirty="0" smtClean="0"/>
              <a:t>? </a:t>
            </a:r>
          </a:p>
          <a:p>
            <a:pPr marL="342900" indent="-342900">
              <a:lnSpc>
                <a:spcPct val="150000"/>
              </a:lnSpc>
              <a:buFont typeface="Wingdings" pitchFamily="2" charset="2"/>
              <a:buChar char="§"/>
            </a:pPr>
            <a:r>
              <a:rPr lang="de-DE" sz="1600" dirty="0" smtClean="0"/>
              <a:t>Welche</a:t>
            </a:r>
            <a:r>
              <a:rPr lang="de-DE" sz="1600" b="1" dirty="0" smtClean="0"/>
              <a:t> Sicherheitsstufe </a:t>
            </a:r>
            <a:r>
              <a:rPr lang="de-DE" sz="1600" dirty="0" smtClean="0"/>
              <a:t>wird benötigt?</a:t>
            </a:r>
          </a:p>
          <a:p>
            <a:pPr marL="342900" indent="-342900">
              <a:lnSpc>
                <a:spcPct val="150000"/>
              </a:lnSpc>
              <a:buFont typeface="Wingdings" pitchFamily="2" charset="2"/>
              <a:buChar char="§"/>
            </a:pPr>
            <a:r>
              <a:rPr lang="de-DE" sz="1600" dirty="0" smtClean="0"/>
              <a:t>Welche </a:t>
            </a:r>
            <a:r>
              <a:rPr lang="de-DE" sz="1600" b="1" dirty="0" smtClean="0"/>
              <a:t>Menge</a:t>
            </a:r>
            <a:r>
              <a:rPr lang="de-DE" sz="1600" dirty="0" smtClean="0"/>
              <a:t> an Daten muss mit welcher </a:t>
            </a:r>
            <a:r>
              <a:rPr lang="de-DE" sz="1600" b="1" dirty="0" smtClean="0"/>
              <a:t>Häufigkeit</a:t>
            </a:r>
            <a:r>
              <a:rPr lang="de-DE" sz="1600" dirty="0" smtClean="0"/>
              <a:t> transferiert werden? </a:t>
            </a:r>
          </a:p>
          <a:p>
            <a:pPr marL="342900" indent="-342900">
              <a:lnSpc>
                <a:spcPct val="150000"/>
              </a:lnSpc>
              <a:buFont typeface="Wingdings" pitchFamily="2" charset="2"/>
              <a:buChar char="§"/>
            </a:pPr>
            <a:r>
              <a:rPr lang="de-DE" sz="1600" dirty="0"/>
              <a:t>Welche </a:t>
            </a:r>
            <a:r>
              <a:rPr lang="de-DE" sz="1600" b="1" dirty="0"/>
              <a:t>technische Infrastruktur </a:t>
            </a:r>
            <a:r>
              <a:rPr lang="de-DE" sz="1600" dirty="0"/>
              <a:t>ist für den </a:t>
            </a:r>
            <a:r>
              <a:rPr lang="de-DE" sz="1600" b="1" dirty="0"/>
              <a:t>Datenaustausch</a:t>
            </a:r>
            <a:r>
              <a:rPr lang="de-DE" sz="1600" dirty="0"/>
              <a:t> erforderlich?</a:t>
            </a:r>
            <a:r>
              <a:rPr lang="de-DE" sz="1600" u="sng" dirty="0"/>
              <a:t> </a:t>
            </a:r>
          </a:p>
          <a:p>
            <a:pPr marL="342900" indent="-342900">
              <a:lnSpc>
                <a:spcPct val="150000"/>
              </a:lnSpc>
              <a:buFont typeface="Wingdings" pitchFamily="2" charset="2"/>
              <a:buChar char="§"/>
            </a:pPr>
            <a:endParaRPr lang="de-DE" sz="1600" dirty="0" smtClean="0"/>
          </a:p>
          <a:p>
            <a:pPr marL="342900" indent="-342900">
              <a:lnSpc>
                <a:spcPct val="150000"/>
              </a:lnSpc>
            </a:pPr>
            <a:endParaRPr lang="de-DE" sz="1600" dirty="0" smtClean="0"/>
          </a:p>
          <a:p>
            <a:pPr marL="342900" indent="-342900">
              <a:lnSpc>
                <a:spcPct val="150000"/>
              </a:lnSpc>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33</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40461" y="1007839"/>
            <a:ext cx="1008112" cy="101150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34</a:t>
            </a:fld>
            <a:endParaRPr lang="de-DE"/>
          </a:p>
        </p:txBody>
      </p:sp>
      <p:sp>
        <p:nvSpPr>
          <p:cNvPr id="11" name="CustomShape 3"/>
          <p:cNvSpPr/>
          <p:nvPr/>
        </p:nvSpPr>
        <p:spPr>
          <a:xfrm>
            <a:off x="216360" y="1836431"/>
            <a:ext cx="8206560" cy="4500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1800" u="sng" strike="noStrike" dirty="0" smtClean="0">
                <a:solidFill>
                  <a:srgbClr val="000000"/>
                </a:solidFill>
                <a:latin typeface="Arial"/>
              </a:rPr>
              <a:t>Backup</a:t>
            </a:r>
          </a:p>
          <a:p>
            <a:r>
              <a:rPr lang="de-DE" sz="1800" u="sng" dirty="0" smtClean="0">
                <a:solidFill>
                  <a:srgbClr val="000000"/>
                </a:solidFill>
                <a:latin typeface="Arial"/>
              </a:rPr>
              <a:t>        </a:t>
            </a:r>
          </a:p>
          <a:p>
            <a:r>
              <a:rPr lang="de-DE" sz="1800" dirty="0" smtClean="0">
                <a:solidFill>
                  <a:srgbClr val="000000"/>
                </a:solidFill>
                <a:latin typeface="Arial"/>
              </a:rPr>
              <a:t>        …        …        … Backup!</a:t>
            </a:r>
          </a:p>
          <a:p>
            <a:endParaRPr lang="de-DE" sz="1800" dirty="0" smtClean="0">
              <a:solidFill>
                <a:srgbClr val="000000"/>
              </a:solidFill>
              <a:latin typeface="Arial"/>
            </a:endParaRPr>
          </a:p>
          <a:p>
            <a:pPr marL="903288" indent="-368300">
              <a:lnSpc>
                <a:spcPct val="150000"/>
              </a:lnSpc>
              <a:buFont typeface="Wingdings" pitchFamily="2" charset="2"/>
              <a:buChar char="§"/>
            </a:pPr>
            <a:r>
              <a:rPr lang="de-DE" sz="1800" dirty="0" smtClean="0">
                <a:solidFill>
                  <a:srgbClr val="000000"/>
                </a:solidFill>
                <a:latin typeface="Arial"/>
              </a:rPr>
              <a:t>Mindestens 3 Kopien einer Datei</a:t>
            </a:r>
          </a:p>
          <a:p>
            <a:pPr marL="903288" indent="-368300">
              <a:lnSpc>
                <a:spcPct val="150000"/>
              </a:lnSpc>
              <a:buFont typeface="Wingdings" pitchFamily="2" charset="2"/>
              <a:buChar char="§"/>
            </a:pPr>
            <a:r>
              <a:rPr lang="de-DE" sz="1800" dirty="0" smtClean="0">
                <a:solidFill>
                  <a:srgbClr val="000000"/>
                </a:solidFill>
                <a:latin typeface="Arial"/>
              </a:rPr>
              <a:t>Auf mindestens 2 verschiedenen Medien mit mindestens 1 Medium, dass sich an einem anderen Ort befindet</a:t>
            </a:r>
          </a:p>
          <a:p>
            <a:pPr marL="903288" indent="-368300">
              <a:lnSpc>
                <a:spcPct val="150000"/>
              </a:lnSpc>
              <a:buFont typeface="Wingdings" pitchFamily="2" charset="2"/>
              <a:buChar char="§"/>
            </a:pPr>
            <a:r>
              <a:rPr lang="de-DE" sz="1800" dirty="0" smtClean="0">
                <a:solidFill>
                  <a:srgbClr val="000000"/>
                </a:solidFill>
                <a:latin typeface="Arial"/>
              </a:rPr>
              <a:t>Zugriff nach Möglichkeit auf spezialisierte Anbieter (z.B. Rechenzentren) </a:t>
            </a:r>
          </a:p>
          <a:p>
            <a:pPr marL="903288" indent="-368300">
              <a:lnSpc>
                <a:spcPct val="150000"/>
              </a:lnSpc>
            </a:pPr>
            <a:endParaRPr lang="de-DE" sz="1800" dirty="0" smtClean="0">
              <a:solidFill>
                <a:srgbClr val="000000"/>
              </a:solidFill>
              <a:latin typeface="Arial"/>
            </a:endParaRPr>
          </a:p>
          <a:p>
            <a:endParaRPr lang="de-DE" sz="1800" u="sng" strike="noStrike" dirty="0" smtClean="0">
              <a:solidFill>
                <a:srgbClr val="000000"/>
              </a:solidFill>
              <a:latin typeface="Arial"/>
            </a:endParaRPr>
          </a:p>
        </p:txBody>
      </p:sp>
      <p:sp>
        <p:nvSpPr>
          <p:cNvPr id="5" name="Ellipse 4"/>
          <p:cNvSpPr/>
          <p:nvPr/>
        </p:nvSpPr>
        <p:spPr>
          <a:xfrm>
            <a:off x="287933" y="2303983"/>
            <a:ext cx="360040" cy="3600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b="1" dirty="0" smtClean="0">
                <a:latin typeface="Arial" pitchFamily="34" charset="0"/>
                <a:cs typeface="Arial" pitchFamily="34" charset="0"/>
              </a:rPr>
              <a:t>3</a:t>
            </a:r>
            <a:endParaRPr lang="de-DE" b="1" dirty="0">
              <a:latin typeface="Arial" pitchFamily="34" charset="0"/>
              <a:cs typeface="Arial" pitchFamily="34" charset="0"/>
            </a:endParaRPr>
          </a:p>
        </p:txBody>
      </p:sp>
      <p:sp>
        <p:nvSpPr>
          <p:cNvPr id="6" name="Ellipse 5"/>
          <p:cNvSpPr/>
          <p:nvPr/>
        </p:nvSpPr>
        <p:spPr>
          <a:xfrm>
            <a:off x="1008013" y="2303983"/>
            <a:ext cx="360040" cy="3600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b="1" dirty="0" smtClean="0">
                <a:latin typeface="Arial" pitchFamily="34" charset="0"/>
                <a:cs typeface="Arial" pitchFamily="34" charset="0"/>
              </a:rPr>
              <a:t>2</a:t>
            </a:r>
            <a:endParaRPr lang="de-DE" b="1" dirty="0">
              <a:latin typeface="Arial" pitchFamily="34" charset="0"/>
              <a:cs typeface="Arial" pitchFamily="34" charset="0"/>
            </a:endParaRPr>
          </a:p>
        </p:txBody>
      </p:sp>
      <p:sp>
        <p:nvSpPr>
          <p:cNvPr id="7" name="Ellipse 6"/>
          <p:cNvSpPr/>
          <p:nvPr/>
        </p:nvSpPr>
        <p:spPr>
          <a:xfrm>
            <a:off x="1728093" y="2303983"/>
            <a:ext cx="360040" cy="3600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b="1" dirty="0" smtClean="0">
                <a:latin typeface="Arial" pitchFamily="34" charset="0"/>
                <a:cs typeface="Arial" pitchFamily="34" charset="0"/>
              </a:rPr>
              <a:t>1</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Datenhaltung &amp; -verarbeitung</a:t>
            </a:r>
            <a:endParaRPr lang="de-DE" sz="2800" dirty="0"/>
          </a:p>
        </p:txBody>
      </p:sp>
      <p:sp>
        <p:nvSpPr>
          <p:cNvPr id="3" name="Inhaltsplatzhalter 2"/>
          <p:cNvSpPr>
            <a:spLocks noGrp="1"/>
          </p:cNvSpPr>
          <p:nvPr>
            <p:ph idx="1"/>
          </p:nvPr>
        </p:nvSpPr>
        <p:spPr>
          <a:xfrm>
            <a:off x="215925" y="1763713"/>
            <a:ext cx="8136904" cy="3924646"/>
          </a:xfrm>
        </p:spPr>
        <p:txBody>
          <a:bodyPr/>
          <a:lstStyle/>
          <a:p>
            <a:pPr marL="342900" indent="-342900">
              <a:lnSpc>
                <a:spcPct val="150000"/>
              </a:lnSpc>
            </a:pPr>
            <a:r>
              <a:rPr lang="de-DE" sz="1800" u="sng" dirty="0" smtClean="0"/>
              <a:t>Backup</a:t>
            </a:r>
          </a:p>
          <a:p>
            <a:pPr marL="342900" indent="-342900">
              <a:lnSpc>
                <a:spcPct val="150000"/>
              </a:lnSpc>
            </a:pPr>
            <a:r>
              <a:rPr lang="de-DE" sz="1600" b="1" dirty="0" smtClean="0"/>
              <a:t>Leitfragen:</a:t>
            </a:r>
          </a:p>
          <a:p>
            <a:pPr marL="342900" indent="-342900">
              <a:lnSpc>
                <a:spcPct val="150000"/>
              </a:lnSpc>
              <a:buFont typeface="Wingdings" pitchFamily="2" charset="2"/>
              <a:buChar char="§"/>
            </a:pPr>
            <a:r>
              <a:rPr lang="de-DE" sz="1600" dirty="0" smtClean="0"/>
              <a:t>Wie werden </a:t>
            </a:r>
            <a:r>
              <a:rPr lang="de-DE" sz="1600" b="1" dirty="0" smtClean="0"/>
              <a:t>Backups</a:t>
            </a:r>
            <a:r>
              <a:rPr lang="de-DE" sz="1600" dirty="0" smtClean="0"/>
              <a:t> der Forschungsdaten erstellt?</a:t>
            </a:r>
          </a:p>
          <a:p>
            <a:pPr marL="342900" indent="-342900">
              <a:lnSpc>
                <a:spcPct val="150000"/>
              </a:lnSpc>
              <a:buFont typeface="Wingdings" pitchFamily="2" charset="2"/>
              <a:buChar char="§"/>
            </a:pPr>
            <a:r>
              <a:rPr lang="de-DE" sz="1600" b="1" dirty="0" smtClean="0"/>
              <a:t>Wie oft</a:t>
            </a:r>
            <a:r>
              <a:rPr lang="de-DE" sz="1600" dirty="0" smtClean="0"/>
              <a:t> werden Backups durchgeführt?</a:t>
            </a:r>
          </a:p>
          <a:p>
            <a:pPr marL="342900" indent="-342900">
              <a:lnSpc>
                <a:spcPct val="150000"/>
              </a:lnSpc>
              <a:buFont typeface="Wingdings" pitchFamily="2" charset="2"/>
              <a:buChar char="§"/>
            </a:pPr>
            <a:r>
              <a:rPr lang="de-DE" sz="1600" b="1" dirty="0" smtClean="0"/>
              <a:t>Wer</a:t>
            </a:r>
            <a:r>
              <a:rPr lang="de-DE" sz="1600" dirty="0" smtClean="0"/>
              <a:t> ist für die Datenspeicherung und –</a:t>
            </a:r>
            <a:r>
              <a:rPr lang="de-DE" sz="1600" dirty="0" err="1" smtClean="0"/>
              <a:t>sicherung</a:t>
            </a:r>
            <a:r>
              <a:rPr lang="de-DE" sz="1600" dirty="0" smtClean="0"/>
              <a:t> </a:t>
            </a:r>
            <a:r>
              <a:rPr lang="de-DE" sz="1600" b="1" dirty="0" smtClean="0"/>
              <a:t>verantwortlich</a:t>
            </a:r>
            <a:r>
              <a:rPr lang="de-DE" sz="1600" dirty="0" smtClean="0"/>
              <a:t>?</a:t>
            </a:r>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buFont typeface="Wingdings" pitchFamily="2" charset="2"/>
              <a:buChar char="§"/>
            </a:pPr>
            <a:endParaRPr lang="de-DE" sz="1600" dirty="0" smtClean="0"/>
          </a:p>
          <a:p>
            <a:pPr marL="342900" indent="-342900">
              <a:lnSpc>
                <a:spcPct val="150000"/>
              </a:lnSpc>
            </a:pPr>
            <a:r>
              <a:rPr lang="de-DE" sz="1600" u="sng" dirty="0" smtClean="0"/>
              <a:t> </a:t>
            </a:r>
          </a:p>
        </p:txBody>
      </p:sp>
      <p:sp>
        <p:nvSpPr>
          <p:cNvPr id="4" name="Foliennummernplatzhalter 3"/>
          <p:cNvSpPr>
            <a:spLocks noGrp="1"/>
          </p:cNvSpPr>
          <p:nvPr>
            <p:ph type="sldNum" sz="quarter" idx="11"/>
          </p:nvPr>
        </p:nvSpPr>
        <p:spPr/>
        <p:txBody>
          <a:bodyPr/>
          <a:lstStyle/>
          <a:p>
            <a:fld id="{07053105-46D4-45F1-B240-1ADB9A43761E}" type="slidenum">
              <a:rPr lang="de-DE" smtClean="0"/>
              <a:pPr/>
              <a:t>35</a:t>
            </a:fld>
            <a:endParaRPr lang="de-DE"/>
          </a:p>
        </p:txBody>
      </p:sp>
      <p:pic>
        <p:nvPicPr>
          <p:cNvPr id="5"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89053" y="1007839"/>
            <a:ext cx="1008112" cy="101150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25" y="4680867"/>
            <a:ext cx="8136904" cy="1079500"/>
          </a:xfrm>
        </p:spPr>
        <p:txBody>
          <a:bodyPr/>
          <a:lstStyle/>
          <a:p>
            <a:pPr algn="ctr"/>
            <a:r>
              <a:rPr lang="de-DE" sz="3600" dirty="0" smtClean="0"/>
              <a:t>Datenpublikation</a:t>
            </a:r>
            <a:br>
              <a:rPr lang="de-DE" sz="3600" dirty="0" smtClean="0"/>
            </a:br>
            <a:endParaRPr lang="de-DE" sz="3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36</a:t>
            </a:fld>
            <a:endParaRPr lang="de-DE"/>
          </a:p>
        </p:txBody>
      </p:sp>
      <p:pic>
        <p:nvPicPr>
          <p:cNvPr id="6" name="Picture 2" descr="C:\Users\jap\AppData\Local\Temp\journal.pbio.1001779.g001.t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04157" y="1439887"/>
            <a:ext cx="3960440" cy="3039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e 7"/>
          <p:cNvGraphicFramePr>
            <a:graphicFrameLocks noGrp="1"/>
          </p:cNvGraphicFramePr>
          <p:nvPr/>
        </p:nvGraphicFramePr>
        <p:xfrm>
          <a:off x="3939117" y="3144132"/>
          <a:ext cx="762000" cy="190500"/>
        </p:xfrm>
        <a:graphic>
          <a:graphicData uri="http://schemas.openxmlformats.org/drawingml/2006/table">
            <a:tbl>
              <a:tblPr/>
              <a:tblGrid>
                <a:gridCol w="762000"/>
              </a:tblGrid>
              <a:tr h="190500">
                <a:tc>
                  <a:txBody>
                    <a:bodyPr/>
                    <a:lstStyle/>
                    <a:p>
                      <a:pPr algn="l" fontAlgn="b"/>
                      <a:endParaRPr lang="de-DE" sz="11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9" name="Rechteck 8"/>
          <p:cNvSpPr/>
          <p:nvPr/>
        </p:nvSpPr>
        <p:spPr>
          <a:xfrm>
            <a:off x="432396" y="5930805"/>
            <a:ext cx="7200353" cy="415498"/>
          </a:xfrm>
          <a:prstGeom prst="rect">
            <a:avLst/>
          </a:prstGeom>
        </p:spPr>
        <p:txBody>
          <a:bodyPr wrap="square">
            <a:spAutoFit/>
          </a:bodyPr>
          <a:lstStyle/>
          <a:p>
            <a:r>
              <a:rPr lang="de-DE" sz="1050" dirty="0" smtClean="0"/>
              <a:t>Abb. 7: </a:t>
            </a:r>
            <a:r>
              <a:rPr lang="en-US" sz="1050" i="1" dirty="0" smtClean="0"/>
              <a:t>Ainsley </a:t>
            </a:r>
            <a:r>
              <a:rPr lang="en-US" sz="1050" i="1" dirty="0" err="1" smtClean="0"/>
              <a:t>Seago</a:t>
            </a:r>
            <a:r>
              <a:rPr lang="en-US" sz="1050" i="1" dirty="0" smtClean="0"/>
              <a:t> </a:t>
            </a:r>
            <a:r>
              <a:rPr lang="en-US" sz="1050" dirty="0" smtClean="0"/>
              <a:t>doi:10.1371/journal.pbio.1001779.g001</a:t>
            </a:r>
            <a:endParaRPr lang="de-DE" sz="1050" dirty="0" smtClean="0"/>
          </a:p>
          <a:p>
            <a:endParaRPr lang="de-DE" sz="10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575965" y="4824263"/>
            <a:ext cx="338437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8" name="Abgerundetes Rechteck 17"/>
          <p:cNvSpPr/>
          <p:nvPr/>
        </p:nvSpPr>
        <p:spPr>
          <a:xfrm>
            <a:off x="4680421" y="4824263"/>
            <a:ext cx="338437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r>
              <a:rPr lang="de-DE" sz="1800" u="sng" dirty="0" smtClean="0"/>
              <a:t>Datenaustausch </a:t>
            </a:r>
          </a:p>
          <a:p>
            <a:endParaRPr lang="de-DE" sz="1800" u="sng" dirty="0" smtClean="0"/>
          </a:p>
          <a:p>
            <a:endParaRPr lang="de-DE" sz="20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37</a:t>
            </a:fld>
            <a:endParaRPr lang="de-DE" dirty="0"/>
          </a:p>
        </p:txBody>
      </p:sp>
      <p:sp>
        <p:nvSpPr>
          <p:cNvPr id="5" name="Content Placeholder 4"/>
          <p:cNvSpPr txBox="1">
            <a:spLocks/>
          </p:cNvSpPr>
          <p:nvPr/>
        </p:nvSpPr>
        <p:spPr bwMode="auto">
          <a:xfrm>
            <a:off x="96094" y="2303983"/>
            <a:ext cx="4296295" cy="51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0" marR="0" lvl="0" indent="0" algn="ctr" defTabSz="863600" rtl="0" eaLnBrk="1" fontAlgn="base" latinLnBrk="0" hangingPunct="1">
              <a:lnSpc>
                <a:spcPts val="2100"/>
              </a:lnSpc>
              <a:spcBef>
                <a:spcPct val="0"/>
              </a:spcBef>
              <a:spcAft>
                <a:spcPct val="0"/>
              </a:spcAft>
              <a:buClrTx/>
              <a:buSzTx/>
              <a:buFont typeface="Arial" charset="0"/>
              <a:buNone/>
              <a:tabLst/>
              <a:defRPr/>
            </a:pP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Mit</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Projektpartnern</a:t>
            </a: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lang="en-GB" sz="1600" dirty="0" smtClean="0">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Daten</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sind</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veränderlich</a:t>
            </a:r>
            <a:endParaRPr kumimoji="0" lang="en-GB"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Content Placeholder 4"/>
          <p:cNvSpPr txBox="1">
            <a:spLocks/>
          </p:cNvSpPr>
          <p:nvPr/>
        </p:nvSpPr>
        <p:spPr bwMode="auto">
          <a:xfrm>
            <a:off x="4176365" y="2303983"/>
            <a:ext cx="4296295" cy="51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0" marR="0" lvl="0" indent="0" algn="ctr" defTabSz="863600" rtl="0" eaLnBrk="1" fontAlgn="base" latinLnBrk="0" hangingPunct="1">
              <a:lnSpc>
                <a:spcPts val="2100"/>
              </a:lnSpc>
              <a:spcBef>
                <a:spcPct val="0"/>
              </a:spcBef>
              <a:spcAft>
                <a:spcPct val="0"/>
              </a:spcAft>
              <a:buClrTx/>
              <a:buSzTx/>
              <a:buFont typeface="Arial" charset="0"/>
              <a:buNone/>
              <a:tabLst/>
              <a:defRPr/>
            </a:pP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Offener</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GB" sz="16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noProof="0" dirty="0" err="1" smtClean="0">
                <a:ln>
                  <a:noFill/>
                </a:ln>
                <a:solidFill>
                  <a:schemeClr val="tx1"/>
                </a:solidFill>
                <a:effectLst/>
                <a:uLnTx/>
                <a:uFillTx/>
                <a:latin typeface="Arial" pitchFamily="34" charset="0"/>
                <a:cs typeface="Arial" pitchFamily="34" charset="0"/>
              </a:rPr>
              <a:t>Datenaustausch</a:t>
            </a: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lang="en-GB" sz="1600" dirty="0" smtClean="0">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Daten</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sind</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persistent,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auffindbar</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0" marR="0" lvl="0" indent="0" algn="ctr" defTabSz="863600" rtl="0" eaLnBrk="1" fontAlgn="base" latinLnBrk="0" hangingPunct="1">
              <a:lnSpc>
                <a:spcPts val="2100"/>
              </a:lnSpc>
              <a:spcBef>
                <a:spcPct val="0"/>
              </a:spcBef>
              <a:spcAft>
                <a:spcPct val="0"/>
              </a:spcAft>
              <a:buClrTx/>
              <a:buSzTx/>
              <a:buFont typeface="Arial" charset="0"/>
              <a:buNone/>
              <a:tabLst/>
              <a:defRPr/>
            </a:pP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offen</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lizenziert</a:t>
            </a:r>
            <a:r>
              <a:rPr kumimoji="0" lang="en-GB"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1600" b="0" i="0" u="none" strike="noStrike" kern="1200" cap="none" spc="0" normalizeH="0" noProof="0" dirty="0" smtClean="0">
                <a:ln>
                  <a:noFill/>
                </a:ln>
                <a:solidFill>
                  <a:schemeClr val="tx1"/>
                </a:solidFill>
                <a:effectLst/>
                <a:uLnTx/>
                <a:uFillTx/>
                <a:latin typeface="Arial" pitchFamily="34" charset="0"/>
                <a:cs typeface="Arial" pitchFamily="34" charset="0"/>
              </a:rPr>
              <a:t>und </a:t>
            </a:r>
            <a:r>
              <a:rPr kumimoji="0" lang="en-GB" sz="1600" b="0" i="0" u="none" strike="noStrike" kern="1200" cap="none" spc="0" normalizeH="0" noProof="0" dirty="0" err="1" smtClean="0">
                <a:ln>
                  <a:noFill/>
                </a:ln>
                <a:solidFill>
                  <a:schemeClr val="tx1"/>
                </a:solidFill>
                <a:effectLst/>
                <a:uLnTx/>
                <a:uFillTx/>
                <a:latin typeface="Arial" pitchFamily="34" charset="0"/>
                <a:cs typeface="Arial" pitchFamily="34" charset="0"/>
              </a:rPr>
              <a:t>zitierbar</a:t>
            </a:r>
            <a:endParaRPr kumimoji="0" lang="en-GB"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cxnSp>
        <p:nvCxnSpPr>
          <p:cNvPr id="15" name="Gerade Verbindung 14"/>
          <p:cNvCxnSpPr/>
          <p:nvPr/>
        </p:nvCxnSpPr>
        <p:spPr>
          <a:xfrm>
            <a:off x="4248373" y="2231975"/>
            <a:ext cx="0" cy="37086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5298" name="Picture 2" descr="Suche, Lupen, Dokument, Lupe, Prüfen, Erkennen, Icon"/>
          <p:cNvPicPr>
            <a:picLocks noChangeAspect="1" noChangeArrowheads="1"/>
          </p:cNvPicPr>
          <p:nvPr/>
        </p:nvPicPr>
        <p:blipFill>
          <a:blip r:embed="rId3" cstate="print"/>
          <a:srcRect/>
          <a:stretch>
            <a:fillRect/>
          </a:stretch>
        </p:blipFill>
        <p:spPr bwMode="auto">
          <a:xfrm>
            <a:off x="4824437" y="3024063"/>
            <a:ext cx="1440160" cy="1418489"/>
          </a:xfrm>
          <a:prstGeom prst="rect">
            <a:avLst/>
          </a:prstGeom>
          <a:noFill/>
        </p:spPr>
      </p:pic>
      <p:pic>
        <p:nvPicPr>
          <p:cNvPr id="55302" name="Picture 6" descr="Erde, Globus, Menschen, Silhouetten, Gebäude, Städte"/>
          <p:cNvPicPr>
            <a:picLocks noChangeAspect="1" noChangeArrowheads="1"/>
          </p:cNvPicPr>
          <p:nvPr/>
        </p:nvPicPr>
        <p:blipFill>
          <a:blip r:embed="rId4" cstate="print"/>
          <a:srcRect/>
          <a:stretch>
            <a:fillRect/>
          </a:stretch>
        </p:blipFill>
        <p:spPr bwMode="auto">
          <a:xfrm>
            <a:off x="6696645" y="2736031"/>
            <a:ext cx="1728192" cy="1728192"/>
          </a:xfrm>
          <a:prstGeom prst="rect">
            <a:avLst/>
          </a:prstGeom>
          <a:noFill/>
        </p:spPr>
      </p:pic>
      <p:pic>
        <p:nvPicPr>
          <p:cNvPr id="55304" name="Picture 8" descr="Konferenz, Staats Und Regierungschefs, Politik, Debatte"/>
          <p:cNvPicPr>
            <a:picLocks noChangeAspect="1" noChangeArrowheads="1"/>
          </p:cNvPicPr>
          <p:nvPr/>
        </p:nvPicPr>
        <p:blipFill>
          <a:blip r:embed="rId5" cstate="print"/>
          <a:srcRect/>
          <a:stretch>
            <a:fillRect/>
          </a:stretch>
        </p:blipFill>
        <p:spPr bwMode="auto">
          <a:xfrm>
            <a:off x="1008013" y="2744560"/>
            <a:ext cx="2448272" cy="2007695"/>
          </a:xfrm>
          <a:prstGeom prst="rect">
            <a:avLst/>
          </a:prstGeom>
          <a:noFill/>
        </p:spPr>
      </p:pic>
      <p:sp>
        <p:nvSpPr>
          <p:cNvPr id="16" name="Rechteck 15"/>
          <p:cNvSpPr/>
          <p:nvPr/>
        </p:nvSpPr>
        <p:spPr>
          <a:xfrm>
            <a:off x="503957" y="5858797"/>
            <a:ext cx="3312368" cy="400110"/>
          </a:xfrm>
          <a:prstGeom prst="rect">
            <a:avLst/>
          </a:prstGeom>
        </p:spPr>
        <p:txBody>
          <a:bodyPr wrap="square">
            <a:spAutoFit/>
          </a:bodyPr>
          <a:lstStyle/>
          <a:p>
            <a:r>
              <a:rPr lang="de-DE" sz="1000" dirty="0" smtClean="0"/>
              <a:t>Abb. 8: </a:t>
            </a:r>
            <a:r>
              <a:rPr lang="de-DE" sz="1000" dirty="0" smtClean="0">
                <a:hlinkClick r:id="rId6"/>
              </a:rPr>
              <a:t>https://pixabay.com/de/konferenz-staats-und-regierungschefs-156068</a:t>
            </a:r>
            <a:endParaRPr lang="de-DE" sz="1000" dirty="0" smtClean="0"/>
          </a:p>
        </p:txBody>
      </p:sp>
      <p:sp>
        <p:nvSpPr>
          <p:cNvPr id="20" name="Rechteck 19"/>
          <p:cNvSpPr/>
          <p:nvPr/>
        </p:nvSpPr>
        <p:spPr>
          <a:xfrm>
            <a:off x="4680421" y="4464223"/>
            <a:ext cx="2304256" cy="307777"/>
          </a:xfrm>
          <a:prstGeom prst="rect">
            <a:avLst/>
          </a:prstGeom>
        </p:spPr>
        <p:txBody>
          <a:bodyPr wrap="square">
            <a:spAutoFit/>
          </a:bodyPr>
          <a:lstStyle/>
          <a:p>
            <a:r>
              <a:rPr lang="de-DE" sz="700" dirty="0" smtClean="0"/>
              <a:t>Abb. 9: </a:t>
            </a:r>
            <a:r>
              <a:rPr lang="de-DE" sz="700" dirty="0" smtClean="0">
                <a:hlinkClick r:id="rId7"/>
              </a:rPr>
              <a:t>https://pixabay.com/de/suche-lupen-dokument-lupe-pr%C3%BCfen-97587/</a:t>
            </a:r>
            <a:endParaRPr lang="de-DE" sz="700" dirty="0"/>
          </a:p>
        </p:txBody>
      </p:sp>
      <p:sp>
        <p:nvSpPr>
          <p:cNvPr id="21" name="Rechteck 20"/>
          <p:cNvSpPr/>
          <p:nvPr/>
        </p:nvSpPr>
        <p:spPr>
          <a:xfrm>
            <a:off x="6696645" y="4444478"/>
            <a:ext cx="2376166" cy="307777"/>
          </a:xfrm>
          <a:prstGeom prst="rect">
            <a:avLst/>
          </a:prstGeom>
        </p:spPr>
        <p:txBody>
          <a:bodyPr wrap="square">
            <a:spAutoFit/>
          </a:bodyPr>
          <a:lstStyle/>
          <a:p>
            <a:r>
              <a:rPr lang="de-DE" sz="700" dirty="0" smtClean="0"/>
              <a:t>Abb. 10: </a:t>
            </a:r>
            <a:r>
              <a:rPr lang="de-DE" sz="700" dirty="0" smtClean="0">
                <a:hlinkClick r:id="rId8"/>
              </a:rPr>
              <a:t>https://pixabay.com/de/erde-globus-menschen-silhouetten-1195668</a:t>
            </a:r>
            <a:endParaRPr lang="de-DE" sz="7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r>
              <a:rPr lang="de-DE" sz="1800" u="sng" dirty="0" smtClean="0"/>
              <a:t>Datenpublikationspyramide</a:t>
            </a:r>
            <a:endParaRPr lang="de-DE" sz="1800" u="sng"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38</a:t>
            </a:fld>
            <a:endParaRPr lang="de-DE"/>
          </a:p>
        </p:txBody>
      </p:sp>
      <p:graphicFrame>
        <p:nvGraphicFramePr>
          <p:cNvPr id="7" name="Diagramm 6"/>
          <p:cNvGraphicFramePr/>
          <p:nvPr/>
        </p:nvGraphicFramePr>
        <p:xfrm>
          <a:off x="647973" y="1655911"/>
          <a:ext cx="734481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0" y="5976391"/>
            <a:ext cx="7846392" cy="253916"/>
          </a:xfrm>
          <a:prstGeom prst="rect">
            <a:avLst/>
          </a:prstGeom>
        </p:spPr>
        <p:txBody>
          <a:bodyPr wrap="square">
            <a:spAutoFit/>
          </a:bodyPr>
          <a:lstStyle/>
          <a:p>
            <a:r>
              <a:rPr lang="de-DE" sz="1050" dirty="0" smtClean="0"/>
              <a:t>Quelle: </a:t>
            </a:r>
            <a:r>
              <a:rPr lang="de-DE" sz="1050" dirty="0" smtClean="0">
                <a:solidFill>
                  <a:srgbClr val="7030A0"/>
                </a:solidFill>
                <a:hlinkClick r:id="rId8"/>
              </a:rPr>
              <a:t>http://www.stm-assoc.org/2011_12_5_ODE_Report_On_Integration_of_Data_and_Publications.pdf</a:t>
            </a:r>
            <a:endParaRPr lang="de-DE" sz="1050" dirty="0">
              <a:solidFill>
                <a:srgbClr val="7030A0"/>
              </a:solidFill>
            </a:endParaRPr>
          </a:p>
        </p:txBody>
      </p:sp>
      <p:sp>
        <p:nvSpPr>
          <p:cNvPr id="9" name="Rechteck 8"/>
          <p:cNvSpPr/>
          <p:nvPr/>
        </p:nvSpPr>
        <p:spPr>
          <a:xfrm>
            <a:off x="647973" y="5112295"/>
            <a:ext cx="7344816" cy="523220"/>
          </a:xfrm>
          <a:prstGeom prst="rect">
            <a:avLst/>
          </a:prstGeom>
        </p:spPr>
        <p:txBody>
          <a:bodyPr wrap="square">
            <a:spAutoFit/>
          </a:bodyPr>
          <a:lstStyle/>
          <a:p>
            <a:r>
              <a:rPr lang="de-DE" sz="1400" b="1" dirty="0" smtClean="0"/>
              <a:t>Die Datenpublikationspyramide</a:t>
            </a:r>
            <a:r>
              <a:rPr lang="de-DE" sz="1400" dirty="0" smtClean="0"/>
              <a:t>: Veranschaulicht die Mengenverhältnisse an  Manifestationen von Daten im Forschungsprozess.</a:t>
            </a:r>
            <a:endParaRPr lang="de-DE" sz="1400" dirty="0"/>
          </a:p>
        </p:txBody>
      </p:sp>
      <p:sp>
        <p:nvSpPr>
          <p:cNvPr id="10" name="Textfeld 9"/>
          <p:cNvSpPr txBox="1"/>
          <p:nvPr/>
        </p:nvSpPr>
        <p:spPr>
          <a:xfrm>
            <a:off x="3024237" y="4372470"/>
            <a:ext cx="2520280" cy="307777"/>
          </a:xfrm>
          <a:prstGeom prst="rect">
            <a:avLst/>
          </a:prstGeom>
          <a:noFill/>
        </p:spPr>
        <p:txBody>
          <a:bodyPr wrap="square" rtlCol="0">
            <a:spAutoFit/>
          </a:bodyPr>
          <a:lstStyle/>
          <a:p>
            <a:r>
              <a:rPr lang="de-DE" sz="1400" dirty="0" smtClean="0"/>
              <a:t>Data on </a:t>
            </a:r>
            <a:r>
              <a:rPr lang="de-DE" sz="1400" dirty="0" err="1" smtClean="0"/>
              <a:t>disks</a:t>
            </a:r>
            <a:r>
              <a:rPr lang="de-DE" sz="1400" dirty="0" smtClean="0"/>
              <a:t> </a:t>
            </a:r>
            <a:r>
              <a:rPr lang="de-DE" sz="1400" dirty="0" err="1" smtClean="0"/>
              <a:t>and</a:t>
            </a:r>
            <a:r>
              <a:rPr lang="de-DE" sz="1400" dirty="0" smtClean="0"/>
              <a:t> in </a:t>
            </a:r>
            <a:r>
              <a:rPr lang="de-DE" sz="1400" dirty="0" err="1" smtClean="0"/>
              <a:t>drawers</a:t>
            </a:r>
            <a:r>
              <a:rPr lang="de-DE" sz="1400" dirty="0" smtClean="0"/>
              <a:t> </a:t>
            </a:r>
            <a:endParaRPr lang="de-DE" sz="1400" dirty="0"/>
          </a:p>
        </p:txBody>
      </p:sp>
      <p:sp>
        <p:nvSpPr>
          <p:cNvPr id="11" name="Textfeld 10"/>
          <p:cNvSpPr txBox="1"/>
          <p:nvPr/>
        </p:nvSpPr>
        <p:spPr>
          <a:xfrm>
            <a:off x="3456285" y="3456111"/>
            <a:ext cx="1944216" cy="523220"/>
          </a:xfrm>
          <a:prstGeom prst="rect">
            <a:avLst/>
          </a:prstGeom>
          <a:noFill/>
        </p:spPr>
        <p:txBody>
          <a:bodyPr wrap="square" rtlCol="0">
            <a:spAutoFit/>
          </a:bodyPr>
          <a:lstStyle/>
          <a:p>
            <a:r>
              <a:rPr lang="de-DE" sz="1400" dirty="0" smtClean="0"/>
              <a:t>Data </a:t>
            </a:r>
            <a:r>
              <a:rPr lang="de-DE" sz="1400" dirty="0" err="1" smtClean="0"/>
              <a:t>collections</a:t>
            </a:r>
            <a:r>
              <a:rPr lang="de-DE" sz="1400" dirty="0" smtClean="0"/>
              <a:t> </a:t>
            </a:r>
            <a:r>
              <a:rPr lang="de-DE" sz="1400" dirty="0" err="1" smtClean="0"/>
              <a:t>and</a:t>
            </a:r>
            <a:endParaRPr lang="de-DE" sz="1400" dirty="0" smtClean="0"/>
          </a:p>
          <a:p>
            <a:r>
              <a:rPr lang="de-DE" sz="1400" dirty="0" smtClean="0"/>
              <a:t> </a:t>
            </a:r>
            <a:r>
              <a:rPr lang="de-DE" sz="1400" dirty="0" err="1" smtClean="0"/>
              <a:t>structured</a:t>
            </a:r>
            <a:r>
              <a:rPr lang="de-DE" sz="1400" dirty="0" smtClean="0"/>
              <a:t> </a:t>
            </a:r>
            <a:r>
              <a:rPr lang="de-DE" sz="1400" dirty="0" err="1" smtClean="0"/>
              <a:t>databases</a:t>
            </a:r>
            <a:endParaRPr lang="de-DE" sz="1400" dirty="0"/>
          </a:p>
        </p:txBody>
      </p:sp>
      <p:sp>
        <p:nvSpPr>
          <p:cNvPr id="12" name="Textfeld 11"/>
          <p:cNvSpPr txBox="1"/>
          <p:nvPr/>
        </p:nvSpPr>
        <p:spPr>
          <a:xfrm>
            <a:off x="3456285" y="2664023"/>
            <a:ext cx="1944216" cy="523220"/>
          </a:xfrm>
          <a:prstGeom prst="rect">
            <a:avLst/>
          </a:prstGeom>
          <a:noFill/>
        </p:spPr>
        <p:txBody>
          <a:bodyPr wrap="square" rtlCol="0">
            <a:spAutoFit/>
          </a:bodyPr>
          <a:lstStyle/>
          <a:p>
            <a:r>
              <a:rPr lang="de-DE" sz="1400" dirty="0" err="1" smtClean="0"/>
              <a:t>Processed</a:t>
            </a:r>
            <a:r>
              <a:rPr lang="de-DE" sz="1400" dirty="0" smtClean="0"/>
              <a:t> </a:t>
            </a:r>
            <a:r>
              <a:rPr lang="de-DE" sz="1400" dirty="0" err="1" smtClean="0"/>
              <a:t>data</a:t>
            </a:r>
            <a:r>
              <a:rPr lang="de-DE" sz="1400" dirty="0" smtClean="0"/>
              <a:t> </a:t>
            </a:r>
            <a:r>
              <a:rPr lang="de-DE" sz="1400" dirty="0" err="1" smtClean="0"/>
              <a:t>and</a:t>
            </a:r>
            <a:r>
              <a:rPr lang="de-DE" sz="1400" dirty="0" smtClean="0"/>
              <a:t> </a:t>
            </a:r>
            <a:r>
              <a:rPr lang="de-DE" sz="1400" dirty="0" err="1" smtClean="0"/>
              <a:t>data</a:t>
            </a:r>
            <a:r>
              <a:rPr lang="de-DE" sz="1400" dirty="0" smtClean="0"/>
              <a:t> </a:t>
            </a:r>
            <a:r>
              <a:rPr lang="de-DE" sz="1400" dirty="0" err="1" smtClean="0"/>
              <a:t>representations</a:t>
            </a:r>
            <a:r>
              <a:rPr lang="de-DE" sz="1400" dirty="0" smtClean="0"/>
              <a:t> </a:t>
            </a:r>
            <a:endParaRPr lang="de-DE" sz="1400" dirty="0"/>
          </a:p>
        </p:txBody>
      </p:sp>
      <p:sp>
        <p:nvSpPr>
          <p:cNvPr id="13" name="Textfeld 12"/>
          <p:cNvSpPr txBox="1"/>
          <p:nvPr/>
        </p:nvSpPr>
        <p:spPr>
          <a:xfrm>
            <a:off x="3744317" y="2015951"/>
            <a:ext cx="1224136" cy="523220"/>
          </a:xfrm>
          <a:prstGeom prst="rect">
            <a:avLst/>
          </a:prstGeom>
          <a:noFill/>
        </p:spPr>
        <p:txBody>
          <a:bodyPr wrap="square" rtlCol="0">
            <a:spAutoFit/>
          </a:bodyPr>
          <a:lstStyle/>
          <a:p>
            <a:pPr algn="ctr"/>
            <a:r>
              <a:rPr lang="de-DE" sz="1400" dirty="0" smtClean="0"/>
              <a:t>Publications </a:t>
            </a:r>
            <a:r>
              <a:rPr lang="de-DE" sz="1400" dirty="0" err="1" smtClean="0"/>
              <a:t>with</a:t>
            </a:r>
            <a:r>
              <a:rPr lang="de-DE" sz="1400" dirty="0" smtClean="0"/>
              <a:t> </a:t>
            </a:r>
            <a:r>
              <a:rPr lang="de-DE" sz="1400" dirty="0" err="1" smtClean="0"/>
              <a:t>data</a:t>
            </a:r>
            <a:r>
              <a:rPr lang="de-DE" sz="1400" dirty="0" smtClean="0"/>
              <a:t> </a:t>
            </a:r>
            <a:endParaRPr lang="de-DE"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r>
              <a:rPr lang="de-DE" sz="1800" u="sng" dirty="0" smtClean="0"/>
              <a:t>Nutzen von wissenschaftlichen Publikationen</a:t>
            </a:r>
            <a:endParaRPr lang="de-DE" sz="1800" u="sng"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39</a:t>
            </a:fld>
            <a:endParaRPr lang="de-DE"/>
          </a:p>
        </p:txBody>
      </p:sp>
      <p:pic>
        <p:nvPicPr>
          <p:cNvPr id="7" name="Picture 2" descr="http://handbuch.io/w/images/8/8f/Benefits-data.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94145" y="2159967"/>
            <a:ext cx="6294588"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1296492" y="6120407"/>
            <a:ext cx="4104009" cy="253916"/>
          </a:xfrm>
          <a:prstGeom prst="rect">
            <a:avLst/>
          </a:prstGeom>
        </p:spPr>
        <p:txBody>
          <a:bodyPr wrap="square">
            <a:spAutoFit/>
          </a:bodyPr>
          <a:lstStyle/>
          <a:p>
            <a:r>
              <a:rPr lang="de-DE" sz="1050" dirty="0" smtClean="0"/>
              <a:t>Abb. 11: </a:t>
            </a:r>
            <a:r>
              <a:rPr lang="de-DE" sz="1050" dirty="0" smtClean="0">
                <a:hlinkClick r:id="rId4"/>
              </a:rPr>
              <a:t>http://openarchaeologydata.metajnl.com/about</a:t>
            </a:r>
            <a:endParaRPr lang="de-DE" sz="105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00" y="468313"/>
            <a:ext cx="5688658" cy="1079500"/>
          </a:xfrm>
        </p:spPr>
        <p:txBody>
          <a:bodyPr/>
          <a:lstStyle/>
          <a:p>
            <a:r>
              <a:rPr lang="de-DE" sz="2800" dirty="0" smtClean="0"/>
              <a:t>Landesprojekt </a:t>
            </a:r>
            <a:r>
              <a:rPr lang="de-DE" sz="2800" dirty="0" err="1" smtClean="0"/>
              <a:t>bwFDM</a:t>
            </a:r>
            <a:r>
              <a:rPr lang="de-DE" sz="2800" dirty="0" smtClean="0"/>
              <a:t>-Info</a:t>
            </a:r>
            <a:br>
              <a:rPr lang="de-DE" sz="2800" dirty="0" smtClean="0"/>
            </a:br>
            <a:r>
              <a:rPr lang="de-DE" sz="1800" dirty="0" smtClean="0"/>
              <a:t>Wissensvermittlung zum FDM an den Universitäten des Landes Baden-Württembergs</a:t>
            </a:r>
            <a:r>
              <a:rPr lang="de-DE" sz="2800" dirty="0" smtClean="0"/>
              <a:t/>
            </a:r>
            <a:br>
              <a:rPr lang="de-DE" sz="2800" dirty="0" smtClean="0"/>
            </a:br>
            <a:r>
              <a:rPr lang="de-DE" sz="1400" b="0" dirty="0" smtClean="0"/>
              <a:t/>
            </a:r>
            <a:br>
              <a:rPr lang="de-DE" sz="1400" b="0" dirty="0" smtClean="0"/>
            </a:br>
            <a:r>
              <a:rPr lang="de-DE" sz="1400" b="0" dirty="0" smtClean="0"/>
              <a:t> </a:t>
            </a:r>
            <a:endParaRPr lang="de-DE" sz="1800" b="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4</a:t>
            </a:fld>
            <a:endParaRPr lang="de-DE"/>
          </a:p>
        </p:txBody>
      </p:sp>
      <p:sp>
        <p:nvSpPr>
          <p:cNvPr id="11" name="Abgerundetes Rechteck 10"/>
          <p:cNvSpPr/>
          <p:nvPr/>
        </p:nvSpPr>
        <p:spPr>
          <a:xfrm>
            <a:off x="791989" y="3384103"/>
            <a:ext cx="338437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b="1" dirty="0" smtClean="0">
                <a:latin typeface="Arial" pitchFamily="34" charset="0"/>
                <a:cs typeface="Arial" pitchFamily="34" charset="0"/>
              </a:rPr>
              <a:t>FDM-Webportal:</a:t>
            </a:r>
          </a:p>
          <a:p>
            <a:pPr algn="ctr"/>
            <a:r>
              <a:rPr lang="de-DE" sz="1600" dirty="0" smtClean="0">
                <a:latin typeface="Arial" pitchFamily="34" charset="0"/>
                <a:cs typeface="Arial" pitchFamily="34" charset="0"/>
              </a:rPr>
              <a:t>forschungsdaten.info</a:t>
            </a:r>
            <a:endParaRPr lang="de-DE" sz="1600" dirty="0">
              <a:latin typeface="Arial" pitchFamily="34" charset="0"/>
              <a:cs typeface="Arial" pitchFamily="34" charset="0"/>
            </a:endParaRPr>
          </a:p>
        </p:txBody>
      </p:sp>
      <p:sp>
        <p:nvSpPr>
          <p:cNvPr id="12" name="Abgerundetes Rechteck 11"/>
          <p:cNvSpPr/>
          <p:nvPr/>
        </p:nvSpPr>
        <p:spPr>
          <a:xfrm>
            <a:off x="4464397" y="4320207"/>
            <a:ext cx="338437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b="1" dirty="0" smtClean="0">
                <a:latin typeface="Arial" pitchFamily="34" charset="0"/>
                <a:cs typeface="Arial" pitchFamily="34" charset="0"/>
              </a:rPr>
              <a:t>Information &amp; Beratung</a:t>
            </a:r>
            <a:endParaRPr lang="de-DE" sz="1800" b="1" dirty="0">
              <a:latin typeface="Arial" pitchFamily="34" charset="0"/>
              <a:cs typeface="Arial" pitchFamily="34" charset="0"/>
            </a:endParaRPr>
          </a:p>
        </p:txBody>
      </p:sp>
      <p:sp>
        <p:nvSpPr>
          <p:cNvPr id="13" name="Abgerundetes Rechteck 12"/>
          <p:cNvSpPr/>
          <p:nvPr/>
        </p:nvSpPr>
        <p:spPr>
          <a:xfrm>
            <a:off x="4464397" y="3384103"/>
            <a:ext cx="338437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b="1" dirty="0" smtClean="0">
                <a:latin typeface="Arial" pitchFamily="34" charset="0"/>
                <a:cs typeface="Arial" pitchFamily="34" charset="0"/>
              </a:rPr>
              <a:t>Datenmanagement-</a:t>
            </a:r>
            <a:r>
              <a:rPr lang="de-DE" sz="1800" b="1" dirty="0" err="1" smtClean="0">
                <a:latin typeface="Arial" pitchFamily="34" charset="0"/>
                <a:cs typeface="Arial" pitchFamily="34" charset="0"/>
              </a:rPr>
              <a:t>planungsinstrument</a:t>
            </a:r>
            <a:r>
              <a:rPr lang="de-DE" sz="1800" b="1" dirty="0" smtClean="0">
                <a:latin typeface="Arial" pitchFamily="34" charset="0"/>
                <a:cs typeface="Arial" pitchFamily="34" charset="0"/>
              </a:rPr>
              <a:t> (DMPI)</a:t>
            </a:r>
            <a:endParaRPr lang="de-DE" sz="1800" b="1" dirty="0">
              <a:latin typeface="Arial" pitchFamily="34" charset="0"/>
              <a:cs typeface="Arial" pitchFamily="34" charset="0"/>
            </a:endParaRPr>
          </a:p>
        </p:txBody>
      </p:sp>
      <p:sp>
        <p:nvSpPr>
          <p:cNvPr id="14" name="Abgerundetes Rechteck 13"/>
          <p:cNvSpPr/>
          <p:nvPr/>
        </p:nvSpPr>
        <p:spPr>
          <a:xfrm>
            <a:off x="791989" y="4320207"/>
            <a:ext cx="338437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b="1" dirty="0" smtClean="0">
                <a:latin typeface="Arial" pitchFamily="34" charset="0"/>
                <a:cs typeface="Arial" pitchFamily="34" charset="0"/>
              </a:rPr>
              <a:t>Koordination von </a:t>
            </a:r>
          </a:p>
          <a:p>
            <a:pPr algn="ctr"/>
            <a:r>
              <a:rPr lang="de-DE" sz="1800" b="1" dirty="0" err="1" smtClean="0">
                <a:latin typeface="Arial" pitchFamily="34" charset="0"/>
                <a:cs typeface="Arial" pitchFamily="34" charset="0"/>
              </a:rPr>
              <a:t>eScience</a:t>
            </a:r>
            <a:r>
              <a:rPr lang="de-DE" sz="1800" b="1" dirty="0" smtClean="0">
                <a:latin typeface="Arial" pitchFamily="34" charset="0"/>
                <a:cs typeface="Arial" pitchFamily="34" charset="0"/>
              </a:rPr>
              <a:t>-Initiativen </a:t>
            </a:r>
            <a:endParaRPr lang="de-DE" sz="1800" b="1" dirty="0">
              <a:latin typeface="Arial" pitchFamily="34" charset="0"/>
              <a:cs typeface="Arial" pitchFamily="34" charset="0"/>
            </a:endParaRPr>
          </a:p>
        </p:txBody>
      </p:sp>
      <p:sp>
        <p:nvSpPr>
          <p:cNvPr id="15" name="Textfeld 14"/>
          <p:cNvSpPr txBox="1"/>
          <p:nvPr/>
        </p:nvSpPr>
        <p:spPr>
          <a:xfrm>
            <a:off x="143917" y="1935232"/>
            <a:ext cx="5688632" cy="584775"/>
          </a:xfrm>
          <a:prstGeom prst="rect">
            <a:avLst/>
          </a:prstGeom>
          <a:noFill/>
        </p:spPr>
        <p:txBody>
          <a:bodyPr wrap="square" rtlCol="0">
            <a:spAutoFit/>
          </a:bodyPr>
          <a:lstStyle/>
          <a:p>
            <a:r>
              <a:rPr lang="de-DE" sz="1600" dirty="0" smtClean="0"/>
              <a:t>Gefördert durch das Ministerium für Wissenschaft, Forschung &amp; Kunst Baden-Württemberg</a:t>
            </a:r>
            <a:endParaRPr lang="de-DE" dirty="0"/>
          </a:p>
        </p:txBody>
      </p:sp>
      <p:pic>
        <p:nvPicPr>
          <p:cNvPr id="1026" name="Picture 2" descr="E:\Workshop13\bwFDM-Info-final-weiss_LR.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24637" y="1307851"/>
            <a:ext cx="1239142" cy="17162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Workshop13\logo_uni-tuebingen.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0621" y="5697627"/>
            <a:ext cx="1800200" cy="4629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Workshop13\logo_kit.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53618" y="5655966"/>
            <a:ext cx="1092462" cy="546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Workshop13\logo_uni-heidelber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1596" y="5645616"/>
            <a:ext cx="1080786" cy="5669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Workshop13\logo_uni-hohenheim.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26200" y="5697306"/>
            <a:ext cx="2133600"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Workshop13\logo_uni-konstanz.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39898" y="5573293"/>
            <a:ext cx="1546907" cy="711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a:xfrm>
            <a:off x="215900" y="1763714"/>
            <a:ext cx="4680545" cy="3924646"/>
          </a:xfrm>
        </p:spPr>
        <p:txBody>
          <a:bodyPr/>
          <a:lstStyle/>
          <a:p>
            <a:pPr>
              <a:spcBef>
                <a:spcPct val="35000"/>
              </a:spcBef>
            </a:pPr>
            <a:r>
              <a:rPr lang="de-DE" sz="1800" u="sng" dirty="0" smtClean="0">
                <a:latin typeface="Arial" pitchFamily="18"/>
                <a:ea typeface="SimSun" pitchFamily="2"/>
                <a:cs typeface="Times New Roman" pitchFamily="18"/>
              </a:rPr>
              <a:t>Open Science</a:t>
            </a:r>
          </a:p>
          <a:p>
            <a:pPr>
              <a:spcBef>
                <a:spcPct val="35000"/>
              </a:spcBef>
            </a:pPr>
            <a:endParaRPr lang="de-DE" sz="1600" dirty="0" smtClean="0">
              <a:solidFill>
                <a:srgbClr val="C61826"/>
              </a:solidFill>
              <a:latin typeface="Arial" pitchFamily="18"/>
              <a:ea typeface="SimSun" pitchFamily="2"/>
              <a:cs typeface="Times New Roman" pitchFamily="18"/>
            </a:endParaRPr>
          </a:p>
          <a:p>
            <a:pPr marL="285750" indent="-285750">
              <a:buFont typeface="Arial" panose="020B0604020202020204" pitchFamily="34" charset="0"/>
              <a:buChar char="•"/>
            </a:pPr>
            <a:r>
              <a:rPr lang="de-DE" sz="1600" dirty="0" smtClean="0"/>
              <a:t>Open Access: Offener Zugang zu Publikationen</a:t>
            </a:r>
          </a:p>
          <a:p>
            <a:pPr marL="285750" indent="-285750">
              <a:buFont typeface="Arial" panose="020B0604020202020204" pitchFamily="34" charset="0"/>
              <a:buChar char="•"/>
            </a:pPr>
            <a:r>
              <a:rPr lang="de-DE" sz="1600" dirty="0" smtClean="0"/>
              <a:t>Open Science: Übergeordnetes Paradigma</a:t>
            </a:r>
          </a:p>
          <a:p>
            <a:pPr marL="285750" indent="-285750">
              <a:buFont typeface="Arial" panose="020B0604020202020204" pitchFamily="34" charset="0"/>
              <a:buChar char="•"/>
            </a:pPr>
            <a:r>
              <a:rPr lang="de-DE" sz="1600" dirty="0" smtClean="0"/>
              <a:t>Freier Zugang nicht nur zu Publikationen, sondern auch zu weiteren Ergebnissen wissenschaftlicher Arbeit</a:t>
            </a: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40</a:t>
            </a:fld>
            <a:endParaRPr lang="de-DE"/>
          </a:p>
        </p:txBody>
      </p:sp>
      <p:pic>
        <p:nvPicPr>
          <p:cNvPr id="48130" name="Picture 2" descr="Offene Wissenschaft, Wissenschaft, Open-Acces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412" y="4120733"/>
            <a:ext cx="1368152" cy="1470253"/>
          </a:xfrm>
          <a:prstGeom prst="rect">
            <a:avLst/>
          </a:prstGeom>
          <a:noFill/>
        </p:spPr>
      </p:pic>
      <p:pic>
        <p:nvPicPr>
          <p:cNvPr id="8" name="Inhaltsplatzhalter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4884699" y="1923956"/>
            <a:ext cx="3384376" cy="353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a:off x="504851" y="5560893"/>
            <a:ext cx="2951881" cy="415498"/>
          </a:xfrm>
          <a:prstGeom prst="rect">
            <a:avLst/>
          </a:prstGeom>
        </p:spPr>
        <p:txBody>
          <a:bodyPr wrap="square">
            <a:spAutoFit/>
          </a:bodyPr>
          <a:lstStyle/>
          <a:p>
            <a:r>
              <a:rPr lang="de-DE" sz="1050" dirty="0" smtClean="0"/>
              <a:t>Abb. 12: </a:t>
            </a:r>
            <a:r>
              <a:rPr lang="de-DE" sz="1050" dirty="0" smtClean="0">
                <a:hlinkClick r:id="rId5"/>
              </a:rPr>
              <a:t>https://pixabay.com/de/offene-wissenschaft-wissenschaft-735787/</a:t>
            </a:r>
            <a:endParaRPr lang="de-DE" sz="1050" dirty="0" smtClean="0"/>
          </a:p>
        </p:txBody>
      </p:sp>
      <p:sp>
        <p:nvSpPr>
          <p:cNvPr id="11" name="Rechteck 10"/>
          <p:cNvSpPr/>
          <p:nvPr/>
        </p:nvSpPr>
        <p:spPr>
          <a:xfrm>
            <a:off x="4892016" y="5497153"/>
            <a:ext cx="2951881" cy="253916"/>
          </a:xfrm>
          <a:prstGeom prst="rect">
            <a:avLst/>
          </a:prstGeom>
        </p:spPr>
        <p:txBody>
          <a:bodyPr wrap="square">
            <a:spAutoFit/>
          </a:bodyPr>
          <a:lstStyle/>
          <a:p>
            <a:r>
              <a:rPr lang="de-DE" sz="1050" dirty="0" smtClean="0"/>
              <a:t>Abb. 13: </a:t>
            </a:r>
            <a:r>
              <a:rPr lang="de-DE" sz="1050" dirty="0" smtClean="0">
                <a:hlinkClick r:id="rId6"/>
              </a:rPr>
              <a:t>http://okfn.de/opendata</a:t>
            </a:r>
            <a:endParaRPr lang="de-DE" sz="105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r>
              <a:rPr lang="de-DE" sz="1800" u="sng" dirty="0" smtClean="0"/>
              <a:t>Publikation und Auffindbarkeit: </a:t>
            </a:r>
          </a:p>
          <a:p>
            <a:endParaRPr lang="de-DE" sz="1600" b="1" dirty="0" smtClean="0"/>
          </a:p>
          <a:p>
            <a:r>
              <a:rPr lang="de-DE" sz="1600" b="1" dirty="0" smtClean="0"/>
              <a:t>Wo veröffentlichen? – Beispiele:</a:t>
            </a:r>
          </a:p>
          <a:p>
            <a:pPr marL="285750" indent="-285750">
              <a:buFont typeface="Arial" panose="020B0604020202020204" pitchFamily="34" charset="0"/>
              <a:buChar char="•"/>
            </a:pPr>
            <a:r>
              <a:rPr lang="de-DE" sz="1600" dirty="0" smtClean="0"/>
              <a:t>Fachspezifische Datenarchive und Datenzentren</a:t>
            </a:r>
          </a:p>
          <a:p>
            <a:pPr lvl="3">
              <a:buFont typeface="Arial" panose="020B0604020202020204" pitchFamily="34" charset="0"/>
              <a:buChar char="•"/>
            </a:pPr>
            <a:r>
              <a:rPr lang="de-DE" sz="1600" dirty="0" err="1" smtClean="0"/>
              <a:t>Dryad</a:t>
            </a:r>
            <a:r>
              <a:rPr lang="de-DE" sz="1600" dirty="0" smtClean="0"/>
              <a:t> </a:t>
            </a:r>
          </a:p>
          <a:p>
            <a:pPr lvl="3">
              <a:buFont typeface="Arial" panose="020B0604020202020204" pitchFamily="34" charset="0"/>
              <a:buChar char="•"/>
            </a:pPr>
            <a:r>
              <a:rPr lang="de-DE" sz="1600" dirty="0" err="1" smtClean="0"/>
              <a:t>Pangaea</a:t>
            </a:r>
            <a:endParaRPr lang="de-DE" sz="1600" dirty="0" smtClean="0"/>
          </a:p>
          <a:p>
            <a:pPr marL="285750" indent="-285750">
              <a:buFont typeface="Arial" panose="020B0604020202020204" pitchFamily="34" charset="0"/>
              <a:buChar char="•"/>
            </a:pPr>
            <a:r>
              <a:rPr lang="de-DE" sz="1600" dirty="0" smtClean="0"/>
              <a:t>Übergreifende Angebote</a:t>
            </a:r>
          </a:p>
          <a:p>
            <a:pPr marL="714375" lvl="2" indent="-285750">
              <a:buFont typeface="Arial" panose="020B0604020202020204" pitchFamily="34" charset="0"/>
              <a:buChar char="•"/>
            </a:pPr>
            <a:r>
              <a:rPr lang="de-DE" sz="1600" smtClean="0"/>
              <a:t>Zenodo</a:t>
            </a:r>
            <a:endParaRPr lang="de-DE" sz="1600" dirty="0" smtClean="0"/>
          </a:p>
          <a:p>
            <a:pPr marL="285750" indent="-285750">
              <a:buFont typeface="Arial" panose="020B0604020202020204" pitchFamily="34" charset="0"/>
              <a:buChar char="•"/>
            </a:pPr>
            <a:r>
              <a:rPr lang="de-DE" sz="1600" dirty="0" smtClean="0"/>
              <a:t>Datensupplemente in Fachzeitschriften, </a:t>
            </a:r>
          </a:p>
          <a:p>
            <a:pPr lvl="3">
              <a:buFont typeface="Arial" panose="020B0604020202020204" pitchFamily="34" charset="0"/>
              <a:buChar char="•"/>
            </a:pPr>
            <a:r>
              <a:rPr lang="de-DE" sz="1600" dirty="0" smtClean="0"/>
              <a:t>Nature</a:t>
            </a:r>
          </a:p>
          <a:p>
            <a:pPr marL="285750" indent="-285750">
              <a:buFont typeface="Arial" panose="020B0604020202020204" pitchFamily="34" charset="0"/>
              <a:buChar char="•"/>
            </a:pPr>
            <a:r>
              <a:rPr lang="de-DE" sz="1600" dirty="0" smtClean="0"/>
              <a:t>Eigenständige Datenzeitschriften</a:t>
            </a:r>
          </a:p>
          <a:p>
            <a:pPr lvl="3">
              <a:buFont typeface="Arial" panose="020B0604020202020204" pitchFamily="34" charset="0"/>
              <a:buChar char="•"/>
            </a:pPr>
            <a:r>
              <a:rPr lang="de-DE" sz="1600" dirty="0" err="1" smtClean="0"/>
              <a:t>GigaScience</a:t>
            </a:r>
            <a:r>
              <a:rPr lang="de-DE" sz="1600" dirty="0" smtClean="0"/>
              <a:t> </a:t>
            </a:r>
          </a:p>
          <a:p>
            <a:pPr lvl="3">
              <a:buFont typeface="Arial" panose="020B0604020202020204" pitchFamily="34" charset="0"/>
              <a:buChar char="•"/>
            </a:pPr>
            <a:r>
              <a:rPr lang="de-DE" sz="1600" dirty="0" smtClean="0"/>
              <a:t>Journal </a:t>
            </a:r>
            <a:r>
              <a:rPr lang="de-DE" sz="1600" dirty="0" err="1" smtClean="0"/>
              <a:t>of</a:t>
            </a:r>
            <a:r>
              <a:rPr lang="de-DE" sz="1600" dirty="0" smtClean="0"/>
              <a:t> Chemical </a:t>
            </a:r>
            <a:r>
              <a:rPr lang="de-DE" sz="1600" dirty="0" err="1" smtClean="0"/>
              <a:t>and</a:t>
            </a:r>
            <a:r>
              <a:rPr lang="de-DE" sz="1600" dirty="0" smtClean="0"/>
              <a:t> Engineering Data </a:t>
            </a:r>
          </a:p>
          <a:p>
            <a:pPr marL="285750" indent="-285750">
              <a:buFont typeface="Arial" panose="020B0604020202020204" pitchFamily="34" charset="0"/>
              <a:buChar char="•"/>
            </a:pPr>
            <a:r>
              <a:rPr lang="de-DE" sz="1600" dirty="0" smtClean="0"/>
              <a:t>Institutionelle Repositorien</a:t>
            </a: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41</a:t>
            </a:fld>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pPr marL="342900" indent="-342900">
              <a:lnSpc>
                <a:spcPct val="150000"/>
              </a:lnSpc>
            </a:pPr>
            <a:r>
              <a:rPr lang="de-DE" sz="1800" u="sng" dirty="0" smtClean="0"/>
              <a:t>Zitierbarkeit:</a:t>
            </a:r>
          </a:p>
          <a:p>
            <a:pPr marL="342900" indent="-342900">
              <a:lnSpc>
                <a:spcPct val="150000"/>
              </a:lnSpc>
            </a:pPr>
            <a:endParaRPr lang="de-DE" sz="1600" b="1" dirty="0" smtClean="0"/>
          </a:p>
          <a:p>
            <a:pPr marL="342900" indent="-342900">
              <a:lnSpc>
                <a:spcPct val="150000"/>
              </a:lnSpc>
            </a:pPr>
            <a:r>
              <a:rPr lang="de-DE" sz="1600" b="1" dirty="0" smtClean="0"/>
              <a:t>Persistente Adressierung</a:t>
            </a:r>
          </a:p>
          <a:p>
            <a:pPr marL="342900" indent="-342900">
              <a:lnSpc>
                <a:spcPct val="150000"/>
              </a:lnSpc>
              <a:buFont typeface="Wingdings" pitchFamily="2" charset="2"/>
              <a:buChar char="§"/>
            </a:pPr>
            <a:r>
              <a:rPr lang="de-DE" sz="1600" dirty="0" smtClean="0"/>
              <a:t>Dauerhafte Bezeichnung von Dateien </a:t>
            </a:r>
          </a:p>
          <a:p>
            <a:pPr marL="342900" indent="-342900">
              <a:lnSpc>
                <a:spcPct val="150000"/>
              </a:lnSpc>
              <a:buFont typeface="Wingdings" pitchFamily="2" charset="2"/>
              <a:buChar char="§"/>
            </a:pPr>
            <a:r>
              <a:rPr lang="de-DE" sz="1600" dirty="0" smtClean="0"/>
              <a:t>Z.B. Digital </a:t>
            </a:r>
            <a:r>
              <a:rPr lang="de-DE" sz="1600" dirty="0" err="1" smtClean="0"/>
              <a:t>Object</a:t>
            </a:r>
            <a:r>
              <a:rPr lang="de-DE" sz="1600" dirty="0" smtClean="0"/>
              <a:t> </a:t>
            </a:r>
            <a:r>
              <a:rPr lang="de-DE" sz="1600" dirty="0" err="1" smtClean="0"/>
              <a:t>Indentifier</a:t>
            </a:r>
            <a:r>
              <a:rPr lang="de-DE" sz="1600" dirty="0" smtClean="0"/>
              <a:t> (DOI): </a:t>
            </a:r>
          </a:p>
          <a:p>
            <a:pPr marL="896938" indent="-342900">
              <a:lnSpc>
                <a:spcPct val="150000"/>
              </a:lnSpc>
              <a:buFont typeface="Wingdings" pitchFamily="2" charset="2"/>
              <a:buChar char="§"/>
            </a:pPr>
            <a:r>
              <a:rPr lang="de-DE" sz="1600" dirty="0" smtClean="0"/>
              <a:t>„The DOI System </a:t>
            </a:r>
            <a:r>
              <a:rPr lang="de-DE" sz="1600" dirty="0" err="1" smtClean="0"/>
              <a:t>provides</a:t>
            </a:r>
            <a:r>
              <a:rPr lang="de-DE" sz="1600" dirty="0" smtClean="0"/>
              <a:t> a </a:t>
            </a:r>
            <a:r>
              <a:rPr lang="de-DE" sz="1600" dirty="0" err="1" smtClean="0"/>
              <a:t>technical</a:t>
            </a:r>
            <a:r>
              <a:rPr lang="de-DE" sz="1600" dirty="0" smtClean="0"/>
              <a:t> </a:t>
            </a:r>
            <a:r>
              <a:rPr lang="de-DE" sz="1600" dirty="0" err="1" smtClean="0"/>
              <a:t>and</a:t>
            </a:r>
            <a:r>
              <a:rPr lang="de-DE" sz="1600" dirty="0" smtClean="0"/>
              <a:t> </a:t>
            </a:r>
            <a:r>
              <a:rPr lang="de-DE" sz="1600" dirty="0" err="1" smtClean="0"/>
              <a:t>social</a:t>
            </a:r>
            <a:r>
              <a:rPr lang="de-DE" sz="1600" dirty="0" smtClean="0"/>
              <a:t> </a:t>
            </a:r>
            <a:r>
              <a:rPr lang="de-DE" sz="1600" dirty="0" err="1" smtClean="0"/>
              <a:t>infrastructure</a:t>
            </a:r>
            <a:r>
              <a:rPr lang="de-DE" sz="1600" dirty="0" smtClean="0"/>
              <a:t> </a:t>
            </a:r>
            <a:r>
              <a:rPr lang="de-DE" sz="1600" dirty="0" err="1" smtClean="0"/>
              <a:t>for</a:t>
            </a:r>
            <a:r>
              <a:rPr lang="de-DE" sz="1600" dirty="0" smtClean="0"/>
              <a:t> </a:t>
            </a:r>
            <a:r>
              <a:rPr lang="de-DE" sz="1600" dirty="0" err="1" smtClean="0"/>
              <a:t>the</a:t>
            </a:r>
            <a:r>
              <a:rPr lang="de-DE" sz="1600" dirty="0" smtClean="0"/>
              <a:t> </a:t>
            </a:r>
            <a:r>
              <a:rPr lang="de-DE" sz="1600" dirty="0" err="1" smtClean="0"/>
              <a:t>registration</a:t>
            </a:r>
            <a:r>
              <a:rPr lang="de-DE" sz="1600" dirty="0" smtClean="0"/>
              <a:t> </a:t>
            </a:r>
            <a:r>
              <a:rPr lang="de-DE" sz="1600" dirty="0" err="1" smtClean="0"/>
              <a:t>and</a:t>
            </a:r>
            <a:r>
              <a:rPr lang="de-DE" sz="1600" dirty="0" smtClean="0"/>
              <a:t> </a:t>
            </a:r>
            <a:r>
              <a:rPr lang="de-DE" sz="1600" dirty="0" err="1" smtClean="0"/>
              <a:t>the</a:t>
            </a:r>
            <a:r>
              <a:rPr lang="de-DE" sz="1600" dirty="0" smtClean="0"/>
              <a:t> </a:t>
            </a:r>
            <a:r>
              <a:rPr lang="de-DE" sz="1600" dirty="0" err="1" smtClean="0"/>
              <a:t>use</a:t>
            </a:r>
            <a:r>
              <a:rPr lang="de-DE" sz="1600" dirty="0" smtClean="0"/>
              <a:t> </a:t>
            </a:r>
            <a:r>
              <a:rPr lang="de-DE" sz="1600" dirty="0" err="1" smtClean="0"/>
              <a:t>of</a:t>
            </a:r>
            <a:r>
              <a:rPr lang="de-DE" sz="1600" dirty="0" smtClean="0"/>
              <a:t> persistent interoperable </a:t>
            </a:r>
            <a:r>
              <a:rPr lang="de-DE" sz="1600" dirty="0" err="1" smtClean="0"/>
              <a:t>identifiers</a:t>
            </a:r>
            <a:r>
              <a:rPr lang="de-DE" sz="1600" dirty="0" smtClean="0"/>
              <a:t>“ (DOI </a:t>
            </a:r>
            <a:r>
              <a:rPr lang="de-DE" sz="1600" dirty="0" err="1" smtClean="0"/>
              <a:t>Foundation</a:t>
            </a:r>
            <a:r>
              <a:rPr lang="de-DE" sz="1600" dirty="0" smtClean="0"/>
              <a:t> 2016) </a:t>
            </a:r>
          </a:p>
          <a:p>
            <a:pPr marL="896938" indent="-342900">
              <a:lnSpc>
                <a:spcPct val="150000"/>
              </a:lnSpc>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42</a:t>
            </a:fld>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Datenpublikation</a:t>
            </a:r>
            <a:endParaRPr lang="de-DE" sz="2800" dirty="0"/>
          </a:p>
        </p:txBody>
      </p:sp>
      <p:sp>
        <p:nvSpPr>
          <p:cNvPr id="3" name="Inhaltsplatzhalter 2"/>
          <p:cNvSpPr>
            <a:spLocks noGrp="1"/>
          </p:cNvSpPr>
          <p:nvPr>
            <p:ph idx="1"/>
          </p:nvPr>
        </p:nvSpPr>
        <p:spPr/>
        <p:txBody>
          <a:bodyPr/>
          <a:lstStyle/>
          <a:p>
            <a:r>
              <a:rPr lang="de-DE" sz="1800" u="sng" dirty="0" smtClean="0"/>
              <a:t>Verzeichnis an Repositorien für Forschungsdaten</a:t>
            </a: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43</a:t>
            </a:fld>
            <a:endParaRPr lang="de-DE"/>
          </a:p>
        </p:txBody>
      </p:sp>
      <p:pic>
        <p:nvPicPr>
          <p:cNvPr id="5" name="Grafik 4">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6388" y="2531992"/>
            <a:ext cx="5107986" cy="150018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Datenpublikation</a:t>
            </a:r>
            <a:endParaRPr lang="de-DE" sz="2800" dirty="0"/>
          </a:p>
        </p:txBody>
      </p:sp>
      <p:sp>
        <p:nvSpPr>
          <p:cNvPr id="3" name="Inhaltsplatzhalter 2"/>
          <p:cNvSpPr>
            <a:spLocks noGrp="1"/>
          </p:cNvSpPr>
          <p:nvPr>
            <p:ph idx="1"/>
          </p:nvPr>
        </p:nvSpPr>
        <p:spPr>
          <a:xfrm>
            <a:off x="215925" y="1799927"/>
            <a:ext cx="8207375" cy="3924646"/>
          </a:xfrm>
        </p:spPr>
        <p:txBody>
          <a:bodyPr/>
          <a:lstStyle/>
          <a:p>
            <a:pPr marL="342900" indent="-342900">
              <a:lnSpc>
                <a:spcPct val="150000"/>
              </a:lnSpc>
            </a:pPr>
            <a:r>
              <a:rPr lang="de-DE" sz="1600" u="sng" dirty="0" smtClean="0"/>
              <a:t>Datenpublikation</a:t>
            </a:r>
          </a:p>
          <a:p>
            <a:pPr marL="342900" indent="-342900">
              <a:lnSpc>
                <a:spcPct val="150000"/>
              </a:lnSpc>
            </a:pPr>
            <a:r>
              <a:rPr lang="de-DE" sz="1600" b="1" dirty="0" smtClean="0"/>
              <a:t>Leitfragen: </a:t>
            </a:r>
          </a:p>
          <a:p>
            <a:pPr marL="342900" indent="-342900">
              <a:lnSpc>
                <a:spcPct val="150000"/>
              </a:lnSpc>
              <a:buFont typeface="Wingdings" pitchFamily="2" charset="2"/>
              <a:buChar char="§"/>
            </a:pPr>
            <a:r>
              <a:rPr lang="de-DE" sz="1600" dirty="0"/>
              <a:t>Auf welche Weise sollen die Daten </a:t>
            </a:r>
            <a:r>
              <a:rPr lang="de-DE" sz="1600" b="1" dirty="0"/>
              <a:t>zur Verfügung gestellt </a:t>
            </a:r>
            <a:r>
              <a:rPr lang="de-DE" sz="1600" dirty="0"/>
              <a:t>werden? </a:t>
            </a:r>
          </a:p>
          <a:p>
            <a:pPr marL="342900" indent="-342900">
              <a:lnSpc>
                <a:spcPct val="150000"/>
              </a:lnSpc>
              <a:buFont typeface="Wingdings" pitchFamily="2" charset="2"/>
              <a:buChar char="§"/>
            </a:pPr>
            <a:r>
              <a:rPr lang="de-DE" sz="1600" dirty="0" smtClean="0"/>
              <a:t>Welche </a:t>
            </a:r>
            <a:r>
              <a:rPr lang="de-DE" sz="1600" b="1" dirty="0" smtClean="0"/>
              <a:t>Zugänglichkeiten</a:t>
            </a:r>
            <a:r>
              <a:rPr lang="de-DE" sz="1600" dirty="0" smtClean="0"/>
              <a:t> sollen die Daten haben? </a:t>
            </a:r>
          </a:p>
          <a:p>
            <a:pPr marL="342900" indent="-342900">
              <a:lnSpc>
                <a:spcPct val="150000"/>
              </a:lnSpc>
              <a:buFont typeface="Wingdings" pitchFamily="2" charset="2"/>
              <a:buChar char="§"/>
            </a:pPr>
            <a:r>
              <a:rPr lang="de-DE" sz="1600" b="1" dirty="0" smtClean="0"/>
              <a:t>Wer</a:t>
            </a:r>
            <a:r>
              <a:rPr lang="de-DE" sz="1600" dirty="0" smtClean="0"/>
              <a:t> darf die Daten nutzen unter welchen </a:t>
            </a:r>
            <a:r>
              <a:rPr lang="de-DE" sz="1600" b="1" dirty="0" smtClean="0"/>
              <a:t>Lizenzen</a:t>
            </a:r>
            <a:r>
              <a:rPr lang="de-DE" sz="1600" dirty="0" smtClean="0"/>
              <a:t>?</a:t>
            </a:r>
          </a:p>
          <a:p>
            <a:pPr marL="342900" indent="-342900">
              <a:lnSpc>
                <a:spcPct val="150000"/>
              </a:lnSpc>
              <a:buFont typeface="Wingdings" pitchFamily="2" charset="2"/>
              <a:buChar char="§"/>
            </a:pPr>
            <a:r>
              <a:rPr lang="de-DE" sz="1600" dirty="0" smtClean="0"/>
              <a:t>Welche </a:t>
            </a:r>
            <a:r>
              <a:rPr lang="de-DE" sz="1600" b="1" dirty="0" smtClean="0"/>
              <a:t>Einschränkungen im Zugriff </a:t>
            </a:r>
            <a:r>
              <a:rPr lang="de-DE" sz="1600" dirty="0" smtClean="0"/>
              <a:t>und der </a:t>
            </a:r>
            <a:r>
              <a:rPr lang="de-DE" sz="1600" b="1" dirty="0" smtClean="0"/>
              <a:t>Nachnutzung</a:t>
            </a:r>
            <a:r>
              <a:rPr lang="de-DE" sz="1600" dirty="0" smtClean="0"/>
              <a:t> müssen gelten? </a:t>
            </a:r>
          </a:p>
          <a:p>
            <a:pPr marL="342900" indent="-342900">
              <a:lnSpc>
                <a:spcPct val="150000"/>
              </a:lnSpc>
            </a:pPr>
            <a:endParaRPr lang="de-DE" sz="1600" dirty="0" smtClean="0"/>
          </a:p>
          <a:p>
            <a:pPr marL="342900" indent="-342900">
              <a:lnSpc>
                <a:spcPct val="150000"/>
              </a:lnSpc>
            </a:pPr>
            <a:endParaRPr lang="de-DE" sz="16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44</a:t>
            </a:fld>
            <a:endParaRPr lang="de-DE"/>
          </a:p>
        </p:txBody>
      </p:sp>
      <p:pic>
        <p:nvPicPr>
          <p:cNvPr id="6"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25" y="4968899"/>
            <a:ext cx="8136904" cy="1079500"/>
          </a:xfrm>
        </p:spPr>
        <p:txBody>
          <a:bodyPr/>
          <a:lstStyle/>
          <a:p>
            <a:pPr algn="ctr"/>
            <a:r>
              <a:rPr lang="de-DE" sz="3600" dirty="0" smtClean="0"/>
              <a:t>Datenarchivierung</a:t>
            </a:r>
            <a:br>
              <a:rPr lang="de-DE" sz="3600" dirty="0" smtClean="0"/>
            </a:br>
            <a:endParaRPr lang="de-DE" sz="3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45</a:t>
            </a:fld>
            <a:endParaRPr lang="de-DE" dirty="0"/>
          </a:p>
        </p:txBody>
      </p:sp>
      <p:pic>
        <p:nvPicPr>
          <p:cNvPr id="31746" name="Picture 2" descr="Akten, Aktenordner, Alt, Büro, Ordnung"/>
          <p:cNvPicPr>
            <a:picLocks noChangeAspect="1" noChangeArrowheads="1"/>
          </p:cNvPicPr>
          <p:nvPr/>
        </p:nvPicPr>
        <p:blipFill>
          <a:blip r:embed="rId3" cstate="print"/>
          <a:srcRect/>
          <a:stretch>
            <a:fillRect/>
          </a:stretch>
        </p:blipFill>
        <p:spPr bwMode="auto">
          <a:xfrm>
            <a:off x="2196145" y="1548518"/>
            <a:ext cx="4176464" cy="3132349"/>
          </a:xfrm>
          <a:prstGeom prst="rect">
            <a:avLst/>
          </a:prstGeom>
          <a:noFill/>
        </p:spPr>
      </p:pic>
      <p:sp>
        <p:nvSpPr>
          <p:cNvPr id="5" name="Rechteck 4"/>
          <p:cNvSpPr/>
          <p:nvPr/>
        </p:nvSpPr>
        <p:spPr>
          <a:xfrm>
            <a:off x="431949" y="6048399"/>
            <a:ext cx="5616624" cy="246221"/>
          </a:xfrm>
          <a:prstGeom prst="rect">
            <a:avLst/>
          </a:prstGeom>
        </p:spPr>
        <p:txBody>
          <a:bodyPr wrap="square">
            <a:spAutoFit/>
          </a:bodyPr>
          <a:lstStyle/>
          <a:p>
            <a:r>
              <a:rPr lang="de-DE" sz="1000" dirty="0" err="1" smtClean="0"/>
              <a:t>Abb</a:t>
            </a:r>
            <a:r>
              <a:rPr lang="de-DE" sz="1000" dirty="0" smtClean="0"/>
              <a:t>: 14: </a:t>
            </a:r>
            <a:r>
              <a:rPr lang="de-DE" sz="1000" dirty="0" smtClean="0">
                <a:hlinkClick r:id="rId4"/>
              </a:rPr>
              <a:t>https://pixabay.com/de/akten-aktenordner-alt-b%C3%BCro-ordnung-1020466</a:t>
            </a:r>
            <a:endParaRPr lang="de-DE" sz="1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Datenarchivierung</a:t>
            </a:r>
            <a:endParaRPr lang="de-DE" sz="2800" dirty="0"/>
          </a:p>
        </p:txBody>
      </p:sp>
      <p:sp>
        <p:nvSpPr>
          <p:cNvPr id="3" name="Inhaltsplatzhalter 2"/>
          <p:cNvSpPr>
            <a:spLocks noGrp="1"/>
          </p:cNvSpPr>
          <p:nvPr>
            <p:ph idx="1"/>
          </p:nvPr>
        </p:nvSpPr>
        <p:spPr/>
        <p:txBody>
          <a:bodyPr/>
          <a:lstStyle/>
          <a:p>
            <a:r>
              <a:rPr lang="de-DE" sz="1800" u="sng" dirty="0" smtClean="0"/>
              <a:t>Warum Archivierung?</a:t>
            </a:r>
          </a:p>
          <a:p>
            <a:endParaRPr lang="de-DE" sz="1600" dirty="0" smtClean="0"/>
          </a:p>
          <a:p>
            <a:pPr marL="285750" indent="-285750">
              <a:buFont typeface="Arial" panose="020B0604020202020204" pitchFamily="34" charset="0"/>
              <a:buChar char="•"/>
            </a:pPr>
            <a:r>
              <a:rPr lang="de-DE" sz="1600" dirty="0" smtClean="0"/>
              <a:t>Reproduzierbare vs. nicht-reproduzierbare Daten </a:t>
            </a:r>
          </a:p>
          <a:p>
            <a:pPr marL="285750" indent="-285750"/>
            <a:endParaRPr lang="de-DE" sz="1600" dirty="0" smtClean="0"/>
          </a:p>
          <a:p>
            <a:pPr marL="285750" indent="-285750">
              <a:buFont typeface="Arial" panose="020B0604020202020204" pitchFamily="34" charset="0"/>
              <a:buChar char="•"/>
            </a:pPr>
            <a:r>
              <a:rPr lang="de-DE" sz="1600" dirty="0" smtClean="0"/>
              <a:t>Schätzungen zufolge gehen bis zu 90% der im Forschungsprozess erzeugten Daten in einem relativ kurzen Zeitraum verloren. (</a:t>
            </a:r>
            <a:r>
              <a:rPr lang="de-DE" sz="1600" dirty="0" smtClean="0">
                <a:hlinkClick r:id="rId3"/>
              </a:rPr>
              <a:t>Büttner et al. 2011</a:t>
            </a:r>
            <a:r>
              <a:rPr lang="de-DE" sz="1600" dirty="0" smtClean="0"/>
              <a:t>)</a:t>
            </a:r>
          </a:p>
          <a:p>
            <a:pPr marL="285750" indent="-285750">
              <a:buFont typeface="Arial" panose="020B0604020202020204" pitchFamily="34" charset="0"/>
              <a:buChar char="•"/>
            </a:pPr>
            <a:endParaRPr lang="de-DE" sz="1600" dirty="0" smtClean="0"/>
          </a:p>
          <a:p>
            <a:pPr marL="285750" indent="-285750">
              <a:buFont typeface="Arial" panose="020B0604020202020204" pitchFamily="34" charset="0"/>
              <a:buChar char="•"/>
            </a:pPr>
            <a:r>
              <a:rPr lang="en-US" sz="1600" dirty="0" smtClean="0"/>
              <a:t>„ […] data is the currency of science, even if publications are still the currency of tenure. To be able to exchange data, communicate it, mine it, reuse it, and review it is essential to scientific productivity, collaboration, and to discovery itself.“ (</a:t>
            </a:r>
            <a:r>
              <a:rPr lang="en-US" sz="1600" dirty="0" smtClean="0">
                <a:hlinkClick r:id="rId4"/>
              </a:rPr>
              <a:t>Gold 2007</a:t>
            </a:r>
            <a:r>
              <a:rPr lang="en-US" sz="1600" dirty="0" smtClean="0"/>
              <a:t>)</a:t>
            </a:r>
          </a:p>
          <a:p>
            <a:pPr marL="285750" indent="-285750"/>
            <a:endParaRPr lang="en-US" sz="1600" dirty="0" smtClean="0"/>
          </a:p>
          <a:p>
            <a:pPr marL="285750" indent="-285750">
              <a:buFont typeface="Arial" panose="020B0604020202020204" pitchFamily="34" charset="0"/>
              <a:buChar char="•"/>
            </a:pPr>
            <a:r>
              <a:rPr lang="en-US" sz="1600" dirty="0" err="1" smtClean="0"/>
              <a:t>Projektende</a:t>
            </a:r>
            <a:r>
              <a:rPr lang="en-US" sz="1600" dirty="0" smtClean="0"/>
              <a:t> </a:t>
            </a:r>
            <a:r>
              <a:rPr lang="en-US" sz="1600" dirty="0" err="1" smtClean="0"/>
              <a:t>als</a:t>
            </a:r>
            <a:r>
              <a:rPr lang="en-US" sz="1600" dirty="0" smtClean="0"/>
              <a:t> </a:t>
            </a:r>
            <a:r>
              <a:rPr lang="en-US" sz="1600" dirty="0" err="1" smtClean="0"/>
              <a:t>kritischer</a:t>
            </a:r>
            <a:r>
              <a:rPr lang="en-US" sz="1600" dirty="0" smtClean="0"/>
              <a:t> </a:t>
            </a:r>
            <a:r>
              <a:rPr lang="en-US" sz="1600" dirty="0" err="1" smtClean="0"/>
              <a:t>Punkt</a:t>
            </a:r>
            <a:r>
              <a:rPr lang="en-US" sz="1600" dirty="0" smtClean="0"/>
              <a:t>: </a:t>
            </a:r>
            <a:r>
              <a:rPr lang="de-DE" sz="1600" dirty="0" smtClean="0"/>
              <a:t>Speicherung und langfristige Interpretierbarkeit der Daten</a:t>
            </a: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46</a:t>
            </a:fld>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Datenarchivierung</a:t>
            </a:r>
            <a:endParaRPr lang="de-DE" sz="2800" dirty="0"/>
          </a:p>
        </p:txBody>
      </p:sp>
      <p:sp>
        <p:nvSpPr>
          <p:cNvPr id="3" name="Inhaltsplatzhalter 2"/>
          <p:cNvSpPr>
            <a:spLocks noGrp="1"/>
          </p:cNvSpPr>
          <p:nvPr>
            <p:ph idx="1"/>
          </p:nvPr>
        </p:nvSpPr>
        <p:spPr/>
        <p:txBody>
          <a:bodyPr/>
          <a:lstStyle/>
          <a:p>
            <a:r>
              <a:rPr lang="de-DE" sz="1800" u="sng" dirty="0" smtClean="0"/>
              <a:t>Aspekte der Archivierung</a:t>
            </a:r>
          </a:p>
          <a:p>
            <a:endParaRPr lang="de-DE" sz="1600" dirty="0" smtClean="0"/>
          </a:p>
          <a:p>
            <a:pPr marL="342900" indent="-342900"/>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47</a:t>
            </a:fld>
            <a:endParaRPr lang="de-DE"/>
          </a:p>
        </p:txBody>
      </p:sp>
      <p:graphicFrame>
        <p:nvGraphicFramePr>
          <p:cNvPr id="5" name="Diagramm 4"/>
          <p:cNvGraphicFramePr/>
          <p:nvPr>
            <p:extLst>
              <p:ext uri="{D42A27DB-BD31-4B8C-83A1-F6EECF244321}">
                <p14:modId xmlns:p14="http://schemas.microsoft.com/office/powerpoint/2010/main" val="4080352445"/>
              </p:ext>
            </p:extLst>
          </p:nvPr>
        </p:nvGraphicFramePr>
        <p:xfrm>
          <a:off x="1224037" y="2447999"/>
          <a:ext cx="6336705"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1512069" y="2231975"/>
            <a:ext cx="5256584" cy="35283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215899" y="468313"/>
            <a:ext cx="6192713" cy="1079500"/>
          </a:xfrm>
        </p:spPr>
        <p:txBody>
          <a:bodyPr/>
          <a:lstStyle/>
          <a:p>
            <a:r>
              <a:rPr lang="de-DE" sz="2800" dirty="0" smtClean="0"/>
              <a:t>Datenarchivierung</a:t>
            </a:r>
            <a:endParaRPr lang="de-DE" sz="2800" dirty="0"/>
          </a:p>
        </p:txBody>
      </p:sp>
      <p:sp>
        <p:nvSpPr>
          <p:cNvPr id="3" name="Inhaltsplatzhalter 2"/>
          <p:cNvSpPr>
            <a:spLocks noGrp="1"/>
          </p:cNvSpPr>
          <p:nvPr>
            <p:ph idx="1"/>
          </p:nvPr>
        </p:nvSpPr>
        <p:spPr>
          <a:xfrm>
            <a:off x="215900" y="1151855"/>
            <a:ext cx="8207375" cy="4536505"/>
          </a:xfrm>
        </p:spPr>
        <p:txBody>
          <a:bodyPr/>
          <a:lstStyle/>
          <a:p>
            <a:pPr marL="342900" indent="-342900"/>
            <a:endParaRPr lang="de-DE" sz="1800" u="sng" dirty="0" smtClean="0"/>
          </a:p>
          <a:p>
            <a:pPr marL="342900" indent="-342900"/>
            <a:r>
              <a:rPr lang="de-DE" sz="1800" u="sng" dirty="0" smtClean="0"/>
              <a:t>Technische Umsetzung: </a:t>
            </a:r>
          </a:p>
          <a:p>
            <a:pPr marL="342900" indent="-342900"/>
            <a:endParaRPr lang="de-DE" sz="1800" u="sng" dirty="0" smtClean="0"/>
          </a:p>
          <a:p>
            <a:pPr marL="342900" indent="-342900"/>
            <a:r>
              <a:rPr lang="de-DE" sz="1600" b="1" u="sng" dirty="0" smtClean="0"/>
              <a:t>OAIS Referenzmodell</a:t>
            </a: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48</a:t>
            </a:fld>
            <a:endParaRPr lang="de-DE"/>
          </a:p>
        </p:txBody>
      </p:sp>
      <p:sp>
        <p:nvSpPr>
          <p:cNvPr id="5" name="Abgerundetes Rechteck 4"/>
          <p:cNvSpPr/>
          <p:nvPr/>
        </p:nvSpPr>
        <p:spPr>
          <a:xfrm>
            <a:off x="215925" y="3600127"/>
            <a:ext cx="115212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Produzent</a:t>
            </a:r>
            <a:endParaRPr lang="de-DE" sz="1400" dirty="0">
              <a:latin typeface="Arial" pitchFamily="34" charset="0"/>
              <a:cs typeface="Arial" pitchFamily="34" charset="0"/>
            </a:endParaRPr>
          </a:p>
        </p:txBody>
      </p:sp>
      <p:sp>
        <p:nvSpPr>
          <p:cNvPr id="6" name="Abgerundetes Rechteck 5"/>
          <p:cNvSpPr/>
          <p:nvPr/>
        </p:nvSpPr>
        <p:spPr>
          <a:xfrm>
            <a:off x="7704757" y="3600127"/>
            <a:ext cx="792088"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Nutzer</a:t>
            </a:r>
            <a:endParaRPr lang="de-DE" sz="1400" dirty="0">
              <a:latin typeface="Arial" pitchFamily="34" charset="0"/>
              <a:cs typeface="Arial" pitchFamily="34" charset="0"/>
            </a:endParaRPr>
          </a:p>
        </p:txBody>
      </p:sp>
      <p:sp>
        <p:nvSpPr>
          <p:cNvPr id="7" name="Abgerundetes Rechteck 6"/>
          <p:cNvSpPr/>
          <p:nvPr/>
        </p:nvSpPr>
        <p:spPr>
          <a:xfrm>
            <a:off x="2160141" y="2447999"/>
            <a:ext cx="252028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Erhaltungsplanung</a:t>
            </a:r>
            <a:endParaRPr lang="de-DE" sz="1400" dirty="0">
              <a:latin typeface="Arial" pitchFamily="34" charset="0"/>
              <a:cs typeface="Arial" pitchFamily="34" charset="0"/>
            </a:endParaRPr>
          </a:p>
        </p:txBody>
      </p:sp>
      <p:sp>
        <p:nvSpPr>
          <p:cNvPr id="8" name="Abgerundetes Rechteck 7"/>
          <p:cNvSpPr/>
          <p:nvPr/>
        </p:nvSpPr>
        <p:spPr>
          <a:xfrm>
            <a:off x="1800101" y="3672135"/>
            <a:ext cx="129614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Übernahme (</a:t>
            </a:r>
            <a:r>
              <a:rPr lang="de-DE" sz="1400" dirty="0" err="1" smtClean="0">
                <a:latin typeface="Arial" pitchFamily="34" charset="0"/>
                <a:cs typeface="Arial" pitchFamily="34" charset="0"/>
              </a:rPr>
              <a:t>Ingest</a:t>
            </a:r>
            <a:r>
              <a:rPr lang="de-DE" sz="1400" dirty="0" smtClean="0">
                <a:latin typeface="Arial" pitchFamily="34" charset="0"/>
                <a:cs typeface="Arial" pitchFamily="34" charset="0"/>
              </a:rPr>
              <a:t>) </a:t>
            </a:r>
            <a:endParaRPr lang="de-DE" sz="1400" dirty="0">
              <a:latin typeface="Arial" pitchFamily="34" charset="0"/>
              <a:cs typeface="Arial" pitchFamily="34" charset="0"/>
            </a:endParaRPr>
          </a:p>
        </p:txBody>
      </p:sp>
      <p:sp>
        <p:nvSpPr>
          <p:cNvPr id="9" name="Abgerundetes Rechteck 8"/>
          <p:cNvSpPr/>
          <p:nvPr/>
        </p:nvSpPr>
        <p:spPr>
          <a:xfrm>
            <a:off x="1872109" y="4968279"/>
            <a:ext cx="4464496"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Administration</a:t>
            </a:r>
            <a:endParaRPr lang="de-DE" sz="1400" dirty="0">
              <a:latin typeface="Arial" pitchFamily="34" charset="0"/>
              <a:cs typeface="Arial" pitchFamily="34" charset="0"/>
            </a:endParaRPr>
          </a:p>
        </p:txBody>
      </p:sp>
      <p:sp>
        <p:nvSpPr>
          <p:cNvPr id="11" name="Abgerundetes Rechteck 10"/>
          <p:cNvSpPr/>
          <p:nvPr/>
        </p:nvSpPr>
        <p:spPr>
          <a:xfrm>
            <a:off x="3672309" y="3096071"/>
            <a:ext cx="14401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Datenmanage-</a:t>
            </a:r>
            <a:r>
              <a:rPr lang="de-DE" sz="1400" dirty="0" err="1" smtClean="0">
                <a:latin typeface="Arial" pitchFamily="34" charset="0"/>
                <a:cs typeface="Arial" pitchFamily="34" charset="0"/>
              </a:rPr>
              <a:t>ment</a:t>
            </a:r>
            <a:endParaRPr lang="de-DE" sz="1400" dirty="0">
              <a:latin typeface="Arial" pitchFamily="34" charset="0"/>
              <a:cs typeface="Arial" pitchFamily="34" charset="0"/>
            </a:endParaRPr>
          </a:p>
        </p:txBody>
      </p:sp>
      <p:sp>
        <p:nvSpPr>
          <p:cNvPr id="12" name="Abgerundetes Rechteck 11"/>
          <p:cNvSpPr/>
          <p:nvPr/>
        </p:nvSpPr>
        <p:spPr>
          <a:xfrm>
            <a:off x="3600301" y="4104183"/>
            <a:ext cx="14401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Aufbewahrung</a:t>
            </a:r>
            <a:endParaRPr lang="de-DE" sz="1400" dirty="0">
              <a:latin typeface="Arial" pitchFamily="34" charset="0"/>
              <a:cs typeface="Arial" pitchFamily="34" charset="0"/>
            </a:endParaRPr>
          </a:p>
        </p:txBody>
      </p:sp>
      <p:sp>
        <p:nvSpPr>
          <p:cNvPr id="14" name="Abgerundetes Rechteck 13"/>
          <p:cNvSpPr/>
          <p:nvPr/>
        </p:nvSpPr>
        <p:spPr>
          <a:xfrm>
            <a:off x="5256485" y="3600127"/>
            <a:ext cx="1296144"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dirty="0" smtClean="0">
                <a:latin typeface="Arial" pitchFamily="34" charset="0"/>
                <a:cs typeface="Arial" pitchFamily="34" charset="0"/>
              </a:rPr>
              <a:t>Zugang</a:t>
            </a:r>
            <a:endParaRPr lang="de-DE" sz="1400" dirty="0">
              <a:latin typeface="Arial" pitchFamily="34" charset="0"/>
              <a:cs typeface="Arial" pitchFamily="34" charset="0"/>
            </a:endParaRPr>
          </a:p>
        </p:txBody>
      </p:sp>
      <p:cxnSp>
        <p:nvCxnSpPr>
          <p:cNvPr id="16" name="Gerade Verbindung mit Pfeil 15"/>
          <p:cNvCxnSpPr>
            <a:stCxn id="5" idx="0"/>
            <a:endCxn id="7" idx="1"/>
          </p:cNvCxnSpPr>
          <p:nvPr/>
        </p:nvCxnSpPr>
        <p:spPr>
          <a:xfrm flipV="1">
            <a:off x="791989" y="2664023"/>
            <a:ext cx="1368152" cy="936104"/>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p:cNvCxnSpPr>
            <a:stCxn id="5" idx="2"/>
            <a:endCxn id="9" idx="1"/>
          </p:cNvCxnSpPr>
          <p:nvPr/>
        </p:nvCxnSpPr>
        <p:spPr>
          <a:xfrm>
            <a:off x="791989" y="4320207"/>
            <a:ext cx="1080120" cy="936104"/>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22" name="Gerade Verbindung mit Pfeil 21"/>
          <p:cNvCxnSpPr>
            <a:stCxn id="5" idx="3"/>
            <a:endCxn id="8" idx="1"/>
          </p:cNvCxnSpPr>
          <p:nvPr/>
        </p:nvCxnSpPr>
        <p:spPr>
          <a:xfrm flipV="1">
            <a:off x="1368053" y="3924163"/>
            <a:ext cx="432048" cy="36004"/>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25" name="Gerade Verbindung mit Pfeil 24"/>
          <p:cNvCxnSpPr>
            <a:stCxn id="8" idx="3"/>
            <a:endCxn id="11" idx="1"/>
          </p:cNvCxnSpPr>
          <p:nvPr/>
        </p:nvCxnSpPr>
        <p:spPr>
          <a:xfrm flipV="1">
            <a:off x="3096245" y="3384103"/>
            <a:ext cx="576064" cy="54006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28" name="Gerade Verbindung mit Pfeil 27"/>
          <p:cNvCxnSpPr>
            <a:stCxn id="8" idx="3"/>
            <a:endCxn id="12" idx="1"/>
          </p:cNvCxnSpPr>
          <p:nvPr/>
        </p:nvCxnSpPr>
        <p:spPr>
          <a:xfrm>
            <a:off x="3096245" y="3924163"/>
            <a:ext cx="504056" cy="468052"/>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31" name="Gerade Verbindung mit Pfeil 30"/>
          <p:cNvCxnSpPr>
            <a:stCxn id="11" idx="3"/>
            <a:endCxn id="14" idx="1"/>
          </p:cNvCxnSpPr>
          <p:nvPr/>
        </p:nvCxnSpPr>
        <p:spPr>
          <a:xfrm>
            <a:off x="5112469" y="3384103"/>
            <a:ext cx="144016" cy="576064"/>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35" name="Gerade Verbindung mit Pfeil 34"/>
          <p:cNvCxnSpPr>
            <a:stCxn id="12" idx="3"/>
            <a:endCxn id="14" idx="1"/>
          </p:cNvCxnSpPr>
          <p:nvPr/>
        </p:nvCxnSpPr>
        <p:spPr>
          <a:xfrm flipV="1">
            <a:off x="5040461" y="3960167"/>
            <a:ext cx="216024" cy="432048"/>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38" name="Ellipse 37"/>
          <p:cNvSpPr/>
          <p:nvPr/>
        </p:nvSpPr>
        <p:spPr>
          <a:xfrm>
            <a:off x="2016125" y="3096071"/>
            <a:ext cx="1224136" cy="432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800" dirty="0" smtClean="0">
                <a:latin typeface="Arial" pitchFamily="34" charset="0"/>
                <a:cs typeface="Arial" pitchFamily="34" charset="0"/>
              </a:rPr>
              <a:t>Beschreibende Infos </a:t>
            </a:r>
            <a:endParaRPr lang="de-DE" sz="800" dirty="0">
              <a:latin typeface="Arial" pitchFamily="34" charset="0"/>
              <a:cs typeface="Arial" pitchFamily="34" charset="0"/>
            </a:endParaRPr>
          </a:p>
        </p:txBody>
      </p:sp>
      <p:sp>
        <p:nvSpPr>
          <p:cNvPr id="39" name="Ellipse 38"/>
          <p:cNvSpPr/>
          <p:nvPr/>
        </p:nvSpPr>
        <p:spPr>
          <a:xfrm>
            <a:off x="5256485" y="3096071"/>
            <a:ext cx="1224136" cy="432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800" dirty="0" smtClean="0">
                <a:latin typeface="Arial" pitchFamily="34" charset="0"/>
                <a:cs typeface="Arial" pitchFamily="34" charset="0"/>
              </a:rPr>
              <a:t>Beschreibende Infos </a:t>
            </a:r>
            <a:endParaRPr lang="de-DE" sz="800" dirty="0">
              <a:latin typeface="Arial" pitchFamily="34" charset="0"/>
              <a:cs typeface="Arial" pitchFamily="34" charset="0"/>
            </a:endParaRPr>
          </a:p>
        </p:txBody>
      </p:sp>
      <p:cxnSp>
        <p:nvCxnSpPr>
          <p:cNvPr id="40" name="Gerade Verbindung mit Pfeil 39"/>
          <p:cNvCxnSpPr/>
          <p:nvPr/>
        </p:nvCxnSpPr>
        <p:spPr>
          <a:xfrm>
            <a:off x="6552629" y="3960167"/>
            <a:ext cx="1080120" cy="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50" name="Gerade Verbindung mit Pfeil 49"/>
          <p:cNvCxnSpPr/>
          <p:nvPr/>
        </p:nvCxnSpPr>
        <p:spPr>
          <a:xfrm flipH="1">
            <a:off x="6552629" y="3672135"/>
            <a:ext cx="1080120" cy="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58" name="Gerade Verbindung mit Pfeil 57"/>
          <p:cNvCxnSpPr/>
          <p:nvPr/>
        </p:nvCxnSpPr>
        <p:spPr>
          <a:xfrm>
            <a:off x="6552629" y="4248199"/>
            <a:ext cx="1080120" cy="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64" name="Textfeld 63"/>
          <p:cNvSpPr txBox="1"/>
          <p:nvPr/>
        </p:nvSpPr>
        <p:spPr>
          <a:xfrm>
            <a:off x="6840661" y="3410525"/>
            <a:ext cx="720080" cy="261610"/>
          </a:xfrm>
          <a:prstGeom prst="rect">
            <a:avLst/>
          </a:prstGeom>
          <a:noFill/>
        </p:spPr>
        <p:txBody>
          <a:bodyPr wrap="square" rtlCol="0">
            <a:spAutoFit/>
          </a:bodyPr>
          <a:lstStyle/>
          <a:p>
            <a:r>
              <a:rPr lang="de-DE" sz="1100" dirty="0" smtClean="0"/>
              <a:t>Anfrage</a:t>
            </a:r>
            <a:endParaRPr lang="de-DE" sz="1100" dirty="0"/>
          </a:p>
        </p:txBody>
      </p:sp>
      <p:sp>
        <p:nvSpPr>
          <p:cNvPr id="65" name="Textfeld 64"/>
          <p:cNvSpPr txBox="1"/>
          <p:nvPr/>
        </p:nvSpPr>
        <p:spPr>
          <a:xfrm>
            <a:off x="6840661" y="3698557"/>
            <a:ext cx="792088" cy="261610"/>
          </a:xfrm>
          <a:prstGeom prst="rect">
            <a:avLst/>
          </a:prstGeom>
          <a:noFill/>
        </p:spPr>
        <p:txBody>
          <a:bodyPr wrap="square" rtlCol="0">
            <a:spAutoFit/>
          </a:bodyPr>
          <a:lstStyle/>
          <a:p>
            <a:r>
              <a:rPr lang="de-DE" sz="1100" dirty="0" smtClean="0"/>
              <a:t>Ergebnis</a:t>
            </a:r>
            <a:endParaRPr lang="de-DE" sz="1100" dirty="0"/>
          </a:p>
        </p:txBody>
      </p:sp>
      <p:sp>
        <p:nvSpPr>
          <p:cNvPr id="66" name="Textfeld 65"/>
          <p:cNvSpPr txBox="1"/>
          <p:nvPr/>
        </p:nvSpPr>
        <p:spPr>
          <a:xfrm>
            <a:off x="6840661" y="3986589"/>
            <a:ext cx="864096" cy="261610"/>
          </a:xfrm>
          <a:prstGeom prst="rect">
            <a:avLst/>
          </a:prstGeom>
          <a:noFill/>
        </p:spPr>
        <p:txBody>
          <a:bodyPr wrap="square" rtlCol="0">
            <a:spAutoFit/>
          </a:bodyPr>
          <a:lstStyle/>
          <a:p>
            <a:r>
              <a:rPr lang="de-DE" sz="1100" dirty="0" smtClean="0"/>
              <a:t>Bestellung</a:t>
            </a:r>
            <a:endParaRPr lang="de-DE" sz="1100" dirty="0"/>
          </a:p>
        </p:txBody>
      </p:sp>
      <p:sp>
        <p:nvSpPr>
          <p:cNvPr id="77" name="Textfeld 76"/>
          <p:cNvSpPr txBox="1"/>
          <p:nvPr/>
        </p:nvSpPr>
        <p:spPr>
          <a:xfrm>
            <a:off x="3528293" y="5812630"/>
            <a:ext cx="1224136" cy="307777"/>
          </a:xfrm>
          <a:prstGeom prst="rect">
            <a:avLst/>
          </a:prstGeom>
          <a:noFill/>
        </p:spPr>
        <p:txBody>
          <a:bodyPr wrap="square" rtlCol="0">
            <a:spAutoFit/>
          </a:bodyPr>
          <a:lstStyle/>
          <a:p>
            <a:r>
              <a:rPr lang="de-DE" sz="1400" dirty="0" smtClean="0"/>
              <a:t>Management</a:t>
            </a:r>
            <a:endParaRPr lang="de-DE" sz="1400" dirty="0"/>
          </a:p>
        </p:txBody>
      </p:sp>
      <p:cxnSp>
        <p:nvCxnSpPr>
          <p:cNvPr id="79" name="Gerade Verbindung 78"/>
          <p:cNvCxnSpPr>
            <a:stCxn id="9" idx="2"/>
          </p:cNvCxnSpPr>
          <p:nvPr/>
        </p:nvCxnSpPr>
        <p:spPr>
          <a:xfrm>
            <a:off x="4104357" y="5544343"/>
            <a:ext cx="0" cy="288032"/>
          </a:xfrm>
          <a:prstGeom prst="line">
            <a:avLst/>
          </a:prstGeom>
          <a:ln w="22225"/>
        </p:spPr>
        <p:style>
          <a:lnRef idx="1">
            <a:schemeClr val="dk1"/>
          </a:lnRef>
          <a:fillRef idx="0">
            <a:schemeClr val="dk1"/>
          </a:fillRef>
          <a:effectRef idx="0">
            <a:schemeClr val="dk1"/>
          </a:effectRef>
          <a:fontRef idx="minor">
            <a:schemeClr val="tx1"/>
          </a:fontRef>
        </p:style>
      </p:cxnSp>
      <p:cxnSp>
        <p:nvCxnSpPr>
          <p:cNvPr id="80" name="Gerade Verbindung 79"/>
          <p:cNvCxnSpPr/>
          <p:nvPr/>
        </p:nvCxnSpPr>
        <p:spPr>
          <a:xfrm>
            <a:off x="2160141" y="4176191"/>
            <a:ext cx="0" cy="792088"/>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83" name="Gerade Verbindung 82"/>
          <p:cNvCxnSpPr/>
          <p:nvPr/>
        </p:nvCxnSpPr>
        <p:spPr>
          <a:xfrm>
            <a:off x="5760541" y="4320207"/>
            <a:ext cx="0" cy="648072"/>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85" name="Gerade Verbindung 84"/>
          <p:cNvCxnSpPr/>
          <p:nvPr/>
        </p:nvCxnSpPr>
        <p:spPr>
          <a:xfrm>
            <a:off x="4104357" y="4680247"/>
            <a:ext cx="0" cy="288032"/>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87" name="Gerade Verbindung 86"/>
          <p:cNvCxnSpPr/>
          <p:nvPr/>
        </p:nvCxnSpPr>
        <p:spPr>
          <a:xfrm>
            <a:off x="3312269" y="2952055"/>
            <a:ext cx="0" cy="2016224"/>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91" name="Gerade Verbindung 90"/>
          <p:cNvCxnSpPr/>
          <p:nvPr/>
        </p:nvCxnSpPr>
        <p:spPr>
          <a:xfrm>
            <a:off x="5112469" y="3672135"/>
            <a:ext cx="0" cy="1296144"/>
          </a:xfrm>
          <a:prstGeom prst="line">
            <a:avLst/>
          </a:prstGeom>
          <a:ln w="22225">
            <a:prstDash val="dash"/>
          </a:ln>
        </p:spPr>
        <p:style>
          <a:lnRef idx="1">
            <a:schemeClr val="dk1"/>
          </a:lnRef>
          <a:fillRef idx="0">
            <a:schemeClr val="dk1"/>
          </a:fillRef>
          <a:effectRef idx="0">
            <a:schemeClr val="dk1"/>
          </a:effectRef>
          <a:fontRef idx="minor">
            <a:schemeClr val="tx1"/>
          </a:fontRef>
        </p:style>
      </p:cxnSp>
      <p:sp>
        <p:nvSpPr>
          <p:cNvPr id="41" name="Textfeld 40"/>
          <p:cNvSpPr txBox="1"/>
          <p:nvPr/>
        </p:nvSpPr>
        <p:spPr>
          <a:xfrm>
            <a:off x="71909" y="6048399"/>
            <a:ext cx="5184576" cy="338554"/>
          </a:xfrm>
          <a:prstGeom prst="rect">
            <a:avLst/>
          </a:prstGeom>
          <a:noFill/>
        </p:spPr>
        <p:txBody>
          <a:bodyPr wrap="square" rtlCol="0">
            <a:spAutoFit/>
          </a:bodyPr>
          <a:lstStyle/>
          <a:p>
            <a:r>
              <a:rPr lang="de-DE" sz="1600" dirty="0" smtClean="0">
                <a:sym typeface="Wingdings" pitchFamily="2" charset="2"/>
              </a:rPr>
              <a:t> Metadatenpflege ab Datenerhebung </a:t>
            </a:r>
            <a:endParaRPr lang="de-DE"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Datenarchivierung</a:t>
            </a:r>
            <a:endParaRPr lang="de-DE" sz="2800" dirty="0"/>
          </a:p>
        </p:txBody>
      </p:sp>
      <p:sp>
        <p:nvSpPr>
          <p:cNvPr id="3" name="Inhaltsplatzhalter 2"/>
          <p:cNvSpPr>
            <a:spLocks noGrp="1"/>
          </p:cNvSpPr>
          <p:nvPr>
            <p:ph idx="1"/>
          </p:nvPr>
        </p:nvSpPr>
        <p:spPr>
          <a:xfrm>
            <a:off x="215925" y="1799927"/>
            <a:ext cx="8207375" cy="3924646"/>
          </a:xfrm>
        </p:spPr>
        <p:txBody>
          <a:bodyPr/>
          <a:lstStyle/>
          <a:p>
            <a:pPr marL="342900" indent="-342900">
              <a:lnSpc>
                <a:spcPct val="150000"/>
              </a:lnSpc>
            </a:pPr>
            <a:r>
              <a:rPr lang="de-DE" sz="1600" u="sng" dirty="0" smtClean="0"/>
              <a:t>Datenarchivierung</a:t>
            </a:r>
            <a:endParaRPr lang="de-DE" sz="1600" u="sng" dirty="0"/>
          </a:p>
          <a:p>
            <a:pPr marL="342900" indent="-342900">
              <a:lnSpc>
                <a:spcPct val="150000"/>
              </a:lnSpc>
            </a:pPr>
            <a:r>
              <a:rPr lang="de-DE" sz="1600" b="1" dirty="0"/>
              <a:t>Leitfragen</a:t>
            </a:r>
            <a:r>
              <a:rPr lang="de-DE" sz="1600" b="1" dirty="0" smtClean="0"/>
              <a:t>:</a:t>
            </a:r>
            <a:endParaRPr lang="de-DE" sz="1600" dirty="0" smtClean="0"/>
          </a:p>
          <a:p>
            <a:pPr marL="342900" indent="-342900">
              <a:lnSpc>
                <a:spcPct val="150000"/>
              </a:lnSpc>
              <a:buFont typeface="Wingdings" pitchFamily="2" charset="2"/>
              <a:buChar char="§"/>
            </a:pPr>
            <a:r>
              <a:rPr lang="de-DE" sz="1600" dirty="0"/>
              <a:t>Mit welcher </a:t>
            </a:r>
            <a:r>
              <a:rPr lang="de-DE" sz="1600" b="1" dirty="0"/>
              <a:t>Dauer</a:t>
            </a:r>
            <a:r>
              <a:rPr lang="de-DE" sz="1600" dirty="0"/>
              <a:t> sollen Daten aufbewahrt werden? (z.B. bis zum Ende des Projekts, bis 10 Jahre nach Projektende, unbefristet etc.)</a:t>
            </a:r>
          </a:p>
          <a:p>
            <a:pPr marL="342900" indent="-342900">
              <a:lnSpc>
                <a:spcPct val="150000"/>
              </a:lnSpc>
              <a:buFont typeface="Wingdings" pitchFamily="2" charset="2"/>
              <a:buChar char="§"/>
            </a:pPr>
            <a:r>
              <a:rPr lang="de-DE" sz="1600" b="1" dirty="0"/>
              <a:t>Welche Daten </a:t>
            </a:r>
            <a:r>
              <a:rPr lang="de-DE" sz="1600" dirty="0"/>
              <a:t>müssen ganz oder teilweise aufbewahrt werden? </a:t>
            </a:r>
            <a:endParaRPr lang="de-DE" sz="1600" dirty="0" smtClean="0"/>
          </a:p>
          <a:p>
            <a:pPr marL="342900" indent="-342900">
              <a:lnSpc>
                <a:spcPct val="150000"/>
              </a:lnSpc>
              <a:buFont typeface="Wingdings" pitchFamily="2" charset="2"/>
              <a:buChar char="§"/>
            </a:pPr>
            <a:r>
              <a:rPr lang="de-DE" sz="1600" dirty="0"/>
              <a:t>Zu welchem </a:t>
            </a:r>
            <a:r>
              <a:rPr lang="de-DE" sz="1600" b="1" dirty="0"/>
              <a:t>Zweck</a:t>
            </a:r>
            <a:r>
              <a:rPr lang="de-DE" sz="1600" dirty="0"/>
              <a:t> sollen die Daten archiviert </a:t>
            </a:r>
            <a:r>
              <a:rPr lang="de-DE" sz="1600" dirty="0" smtClean="0"/>
              <a:t>werden? </a:t>
            </a:r>
            <a:r>
              <a:rPr lang="de-DE" sz="1600" dirty="0"/>
              <a:t>(z.B. Nachnutzbarkeit, Dokumentation, Nachweis der guten wissenschaftlichen </a:t>
            </a:r>
            <a:r>
              <a:rPr lang="de-DE" sz="1600" dirty="0" smtClean="0"/>
              <a:t>Praxis)</a:t>
            </a:r>
          </a:p>
          <a:p>
            <a:pPr marL="342900" indent="-342900">
              <a:lnSpc>
                <a:spcPct val="150000"/>
              </a:lnSpc>
              <a:buFont typeface="Wingdings" pitchFamily="2" charset="2"/>
              <a:buChar char="§"/>
            </a:pPr>
            <a:r>
              <a:rPr lang="de-DE" sz="1600" dirty="0" smtClean="0"/>
              <a:t>Welches </a:t>
            </a:r>
            <a:r>
              <a:rPr lang="de-DE" sz="1600" b="1" dirty="0" smtClean="0"/>
              <a:t>Datenformat</a:t>
            </a:r>
            <a:r>
              <a:rPr lang="de-DE" sz="1600" dirty="0" smtClean="0"/>
              <a:t> ist für die Archivierung geeignet?</a:t>
            </a:r>
            <a:endParaRPr lang="de-DE" sz="1600" dirty="0" smtClean="0">
              <a:solidFill>
                <a:srgbClr val="FF0000"/>
              </a:solidFill>
            </a:endParaRPr>
          </a:p>
          <a:p>
            <a:pPr marL="342900" indent="-342900">
              <a:lnSpc>
                <a:spcPct val="150000"/>
              </a:lnSpc>
              <a:buFont typeface="Wingdings" pitchFamily="2" charset="2"/>
              <a:buChar char="§"/>
            </a:pPr>
            <a:r>
              <a:rPr lang="de-DE" sz="1600" dirty="0" smtClean="0"/>
              <a:t>Gibt es eine institutionelle </a:t>
            </a:r>
            <a:r>
              <a:rPr lang="de-DE" sz="1600" b="1" dirty="0" smtClean="0"/>
              <a:t>Archivlösung</a:t>
            </a:r>
            <a:r>
              <a:rPr lang="de-DE" sz="1600" dirty="0" smtClean="0"/>
              <a:t>?</a:t>
            </a:r>
          </a:p>
          <a:p>
            <a:pPr>
              <a:lnSpc>
                <a:spcPct val="150000"/>
              </a:lnSpc>
            </a:pPr>
            <a:endParaRPr lang="de-DE" sz="16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49</a:t>
            </a:fld>
            <a:endParaRPr lang="de-DE"/>
          </a:p>
        </p:txBody>
      </p:sp>
      <p:pic>
        <p:nvPicPr>
          <p:cNvPr id="6"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439887"/>
            <a:ext cx="7704881" cy="2484485"/>
          </a:xfrm>
        </p:spPr>
        <p:txBody>
          <a:bodyPr/>
          <a:lstStyle/>
          <a:p>
            <a:pPr marL="342900" indent="-342900">
              <a:lnSpc>
                <a:spcPct val="150000"/>
              </a:lnSpc>
            </a:pPr>
            <a:r>
              <a:rPr lang="de-DE" sz="1800" u="sng" dirty="0" smtClean="0"/>
              <a:t>Motivation</a:t>
            </a:r>
          </a:p>
          <a:p>
            <a:pPr marL="342900" indent="-342900">
              <a:lnSpc>
                <a:spcPct val="150000"/>
              </a:lnSpc>
            </a:pPr>
            <a:endParaRPr lang="de-DE" sz="1800" u="sng" dirty="0" smtClean="0"/>
          </a:p>
          <a:p>
            <a:pPr marL="342900" indent="-342900">
              <a:lnSpc>
                <a:spcPct val="150000"/>
              </a:lnSpc>
            </a:pPr>
            <a:endParaRPr lang="de-DE" sz="1800" u="sng" dirty="0" smtClean="0"/>
          </a:p>
          <a:p>
            <a:pPr marL="342900" indent="-342900">
              <a:lnSpc>
                <a:spcPct val="150000"/>
              </a:lnSpc>
            </a:pPr>
            <a:endParaRPr lang="de-DE" sz="1800" u="sng" dirty="0" smtClean="0"/>
          </a:p>
          <a:p>
            <a:pPr marL="342900" indent="-342900" algn="r">
              <a:lnSpc>
                <a:spcPct val="150000"/>
              </a:lnSpc>
            </a:pPr>
            <a:endParaRPr lang="de-DE" sz="2000" dirty="0" smtClean="0"/>
          </a:p>
          <a:p>
            <a:pPr marL="342900" indent="-342900">
              <a:lnSpc>
                <a:spcPct val="150000"/>
              </a:lnSpc>
            </a:pPr>
            <a:endParaRPr lang="de-DE" sz="18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a:t>
            </a:fld>
            <a:endParaRPr lang="de-DE"/>
          </a:p>
        </p:txBody>
      </p:sp>
      <p:sp>
        <p:nvSpPr>
          <p:cNvPr id="132098" name="AutoShape 2" descr="https://heibox.uni-heidelberg.de/repo/410a0a69-e162-433a-8860-2bffb77150c1/raw/FDM_Workshop/Material/wordcloud_fdm_motivati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32100" name="AutoShape 4" descr="https://heibox.uni-heidelberg.de/repo/410a0a69-e162-433a-8860-2bffb77150c1/raw/FDM_Workshop/Material/wordcloud_fdm_motivatio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32102" name="Picture 6" descr="D:\Nils\Studium\URZ Arbeit\bwFDM-Info\Workshop\Material - bwSync&amp;Share_files\wordcloud_fdm_motivation.png"/>
          <p:cNvPicPr>
            <a:picLocks noChangeAspect="1" noChangeArrowheads="1"/>
          </p:cNvPicPr>
          <p:nvPr/>
        </p:nvPicPr>
        <p:blipFill>
          <a:blip r:embed="rId3" cstate="print"/>
          <a:srcRect/>
          <a:stretch>
            <a:fillRect/>
          </a:stretch>
        </p:blipFill>
        <p:spPr bwMode="auto">
          <a:xfrm>
            <a:off x="1980121" y="928325"/>
            <a:ext cx="4680520" cy="533609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25" y="4536851"/>
            <a:ext cx="8136904" cy="1079500"/>
          </a:xfrm>
        </p:spPr>
        <p:txBody>
          <a:bodyPr/>
          <a:lstStyle/>
          <a:p>
            <a:pPr algn="ctr"/>
            <a:r>
              <a:rPr lang="de-DE" sz="3600" dirty="0" err="1" smtClean="0"/>
              <a:t>Policies</a:t>
            </a:r>
            <a:r>
              <a:rPr lang="de-DE" sz="3600" dirty="0" smtClean="0"/>
              <a:t> &amp; Rechtliche Aspekte</a:t>
            </a:r>
            <a:br>
              <a:rPr lang="de-DE" sz="3600" dirty="0" smtClean="0"/>
            </a:br>
            <a:endParaRPr lang="de-DE" sz="36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50</a:t>
            </a:fld>
            <a:endParaRPr lang="de-DE"/>
          </a:p>
        </p:txBody>
      </p:sp>
      <p:pic>
        <p:nvPicPr>
          <p:cNvPr id="16386" name="Picture 2" descr="Paragraph by bocian"/>
          <p:cNvPicPr>
            <a:picLocks noChangeAspect="1" noChangeArrowheads="1"/>
          </p:cNvPicPr>
          <p:nvPr/>
        </p:nvPicPr>
        <p:blipFill>
          <a:blip r:embed="rId3" cstate="print"/>
          <a:srcRect/>
          <a:stretch>
            <a:fillRect/>
          </a:stretch>
        </p:blipFill>
        <p:spPr bwMode="auto">
          <a:xfrm>
            <a:off x="3060241" y="1655911"/>
            <a:ext cx="2520280" cy="252028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err="1" smtClean="0"/>
              <a:t>Policies</a:t>
            </a:r>
            <a:r>
              <a:rPr lang="de-DE" sz="2800" dirty="0" smtClean="0"/>
              <a:t> &amp; rechtliche Aspekte</a:t>
            </a:r>
            <a:endParaRPr lang="de-DE" sz="2800" dirty="0"/>
          </a:p>
        </p:txBody>
      </p:sp>
      <p:sp>
        <p:nvSpPr>
          <p:cNvPr id="3" name="Inhaltsplatzhalter 2"/>
          <p:cNvSpPr>
            <a:spLocks noGrp="1"/>
          </p:cNvSpPr>
          <p:nvPr>
            <p:ph idx="1"/>
          </p:nvPr>
        </p:nvSpPr>
        <p:spPr/>
        <p:txBody>
          <a:bodyPr/>
          <a:lstStyle/>
          <a:p>
            <a:endParaRPr lang="de-DE" sz="1600" dirty="0" smtClean="0"/>
          </a:p>
          <a:p>
            <a:pPr marL="355600" indent="-355600">
              <a:buFont typeface="Wingdings" pitchFamily="2" charset="2"/>
              <a:buChar char="§"/>
            </a:pPr>
            <a:r>
              <a:rPr lang="de-DE" sz="1600" dirty="0" smtClean="0"/>
              <a:t>„[…] Wenn aus Projektmitteln systematisch Forschungsdaten oder Informationen gewonnen werden, die für die Nachnutzung durch andere Wissenschaftlerinnen und Wissenschaftler geeignet sind, legen Sie bitte dar, ob und auf welche Weise diese für andere zur Verfügung gestellt werden. Bitte berücksichtigen Sie dabei auch - sofern vorhanden - die in Ihrer Fachdisziplin existierenden Standards und die Angebote existierender Datenrepositorien oder Archive. […]“ (DFG 2014: 5)</a:t>
            </a:r>
          </a:p>
          <a:p>
            <a:pPr marL="355600" indent="-355600">
              <a:buFont typeface="Wingdings" pitchFamily="2" charset="2"/>
              <a:buChar char="§"/>
            </a:pPr>
            <a:endParaRPr lang="de-DE" sz="1600" dirty="0" smtClean="0"/>
          </a:p>
          <a:p>
            <a:pPr marL="355600" indent="-355600">
              <a:buFont typeface="Wingdings" pitchFamily="2" charset="2"/>
              <a:buChar char="§"/>
            </a:pPr>
            <a:r>
              <a:rPr lang="de-DE" sz="1600" dirty="0" smtClean="0"/>
              <a:t>„Die für die Nachnutzung der Forschungsdaten anfallenden projektspezifischen Kosten können Sie im Rahmen des Projekts beantragen.“ (DFG 2014: 5)</a:t>
            </a:r>
          </a:p>
          <a:p>
            <a:pPr marL="355600" indent="-355600">
              <a:buFont typeface="Wingdings" pitchFamily="2" charset="2"/>
              <a:buChar char="§"/>
            </a:pPr>
            <a:endParaRPr lang="de-DE" sz="1600" dirty="0" smtClean="0"/>
          </a:p>
          <a:p>
            <a:pPr marL="355600" indent="-355600">
              <a:buFont typeface="Wingdings" pitchFamily="2" charset="2"/>
              <a:buChar char="§"/>
            </a:pPr>
            <a:r>
              <a:rPr lang="de-DE" sz="1600" u="sng" dirty="0" smtClean="0">
                <a:solidFill>
                  <a:srgbClr val="7030A0"/>
                </a:solidFill>
                <a:hlinkClick r:id="rId3"/>
              </a:rPr>
              <a:t>DFG-Leitfaden für die Antragstellung</a:t>
            </a:r>
            <a:endParaRPr lang="de-DE" sz="1600" dirty="0" smtClean="0">
              <a:solidFill>
                <a:srgbClr val="7030A0"/>
              </a:solidFill>
            </a:endParaRPr>
          </a:p>
          <a:p>
            <a:pPr marL="355600" indent="-355600">
              <a:buFont typeface="Wingdings" pitchFamily="2" charset="2"/>
              <a:buChar char="§"/>
            </a:pPr>
            <a:r>
              <a:rPr lang="de-DE" sz="1600" u="sng" dirty="0" smtClean="0">
                <a:solidFill>
                  <a:srgbClr val="7030A0"/>
                </a:solidFill>
                <a:hlinkClick r:id="rId4"/>
              </a:rPr>
              <a:t>DFG: Anregungen und Best-Practice-Beispiele</a:t>
            </a:r>
            <a:endParaRPr lang="de-DE" sz="1600" dirty="0" smtClean="0">
              <a:solidFill>
                <a:srgbClr val="7030A0"/>
              </a:solidFill>
            </a:endParaRPr>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51</a:t>
            </a:fld>
            <a:endParaRPr lang="de-DE"/>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08413" y="5670117"/>
            <a:ext cx="3310841" cy="41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43917" y="1511895"/>
            <a:ext cx="3168352" cy="369332"/>
          </a:xfrm>
          <a:prstGeom prst="rect">
            <a:avLst/>
          </a:prstGeom>
          <a:noFill/>
        </p:spPr>
        <p:txBody>
          <a:bodyPr wrap="square" rtlCol="0">
            <a:spAutoFit/>
          </a:bodyPr>
          <a:lstStyle/>
          <a:p>
            <a:r>
              <a:rPr lang="de-DE" sz="1800" u="sng" dirty="0" smtClean="0"/>
              <a:t>Richtlinien der DFG </a:t>
            </a:r>
            <a:endParaRPr lang="de-DE" sz="1800" u="sn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err="1" smtClean="0"/>
              <a:t>Policies</a:t>
            </a:r>
            <a:r>
              <a:rPr lang="de-DE" sz="2800" dirty="0" smtClean="0"/>
              <a:t> &amp; rechtliche Aspekte</a:t>
            </a:r>
            <a:endParaRPr lang="de-DE" sz="2800" dirty="0"/>
          </a:p>
        </p:txBody>
      </p:sp>
      <p:sp>
        <p:nvSpPr>
          <p:cNvPr id="3" name="Inhaltsplatzhalter 2"/>
          <p:cNvSpPr>
            <a:spLocks noGrp="1"/>
          </p:cNvSpPr>
          <p:nvPr>
            <p:ph idx="1"/>
          </p:nvPr>
        </p:nvSpPr>
        <p:spPr>
          <a:xfrm>
            <a:off x="215900" y="1979737"/>
            <a:ext cx="8207375" cy="3924646"/>
          </a:xfrm>
        </p:spPr>
        <p:txBody>
          <a:bodyPr/>
          <a:lstStyle/>
          <a:p>
            <a:pPr marL="285750" lvl="0" indent="-285750">
              <a:buFont typeface="Wingdings" pitchFamily="2" charset="2"/>
              <a:buChar char="§"/>
            </a:pPr>
            <a:r>
              <a:rPr lang="de-DE" sz="1600" dirty="0" smtClean="0"/>
              <a:t>8. Europäisches Forschungsrahmenprogramm</a:t>
            </a:r>
          </a:p>
          <a:p>
            <a:pPr marL="714375" lvl="2" indent="-285750">
              <a:buFont typeface="Wingdings" pitchFamily="2" charset="2"/>
              <a:buChar char="§"/>
            </a:pPr>
            <a:r>
              <a:rPr lang="de-DE" sz="1600" dirty="0" smtClean="0"/>
              <a:t>Laufzeit 2014-2020</a:t>
            </a:r>
          </a:p>
          <a:p>
            <a:pPr marL="714375" lvl="2" indent="-285750">
              <a:buFont typeface="Wingdings" pitchFamily="2" charset="2"/>
              <a:buChar char="§"/>
            </a:pPr>
            <a:r>
              <a:rPr lang="en-US" sz="1600" dirty="0" smtClean="0">
                <a:hlinkClick r:id="rId3"/>
              </a:rPr>
              <a:t>Open Access </a:t>
            </a:r>
            <a:r>
              <a:rPr lang="en-US" sz="1600" dirty="0" err="1" smtClean="0">
                <a:hlinkClick r:id="rId3"/>
              </a:rPr>
              <a:t>Mandat</a:t>
            </a:r>
            <a:r>
              <a:rPr lang="en-US" sz="1600" dirty="0" smtClean="0"/>
              <a:t> </a:t>
            </a:r>
            <a:r>
              <a:rPr lang="en-US" sz="1800" dirty="0" smtClean="0"/>
              <a:t/>
            </a:r>
            <a:br>
              <a:rPr lang="en-US" sz="1800" dirty="0" smtClean="0"/>
            </a:br>
            <a:endParaRPr lang="de-DE" sz="1800" dirty="0" smtClean="0"/>
          </a:p>
          <a:p>
            <a:pPr marL="285750" lvl="0" indent="-285750">
              <a:buFont typeface="Wingdings" pitchFamily="2" charset="2"/>
              <a:buChar char="§"/>
            </a:pPr>
            <a:r>
              <a:rPr lang="en-US" sz="1600" dirty="0" smtClean="0"/>
              <a:t>Open Research Data Pilot (ORD pilot)</a:t>
            </a:r>
          </a:p>
          <a:p>
            <a:pPr marL="714375" lvl="2" indent="-285750">
              <a:lnSpc>
                <a:spcPct val="100000"/>
              </a:lnSpc>
              <a:buFont typeface="Wingdings" pitchFamily="2" charset="2"/>
              <a:buChar char="§"/>
            </a:pPr>
            <a:r>
              <a:rPr lang="en-US" sz="1600" dirty="0" smtClean="0">
                <a:hlinkClick r:id="rId4"/>
              </a:rPr>
              <a:t>Guidelines</a:t>
            </a:r>
            <a:endParaRPr lang="en-US" sz="1600" dirty="0" smtClean="0"/>
          </a:p>
          <a:p>
            <a:pPr marL="714375" lvl="2" indent="-285750">
              <a:lnSpc>
                <a:spcPct val="100000"/>
              </a:lnSpc>
              <a:buFont typeface="Wingdings" pitchFamily="2" charset="2"/>
              <a:buChar char="§"/>
            </a:pPr>
            <a:r>
              <a:rPr lang="en-US" sz="1600" i="1" dirty="0" smtClean="0"/>
              <a:t>“The ORD pilot aims to improve and </a:t>
            </a:r>
            <a:r>
              <a:rPr lang="en-US" sz="1600" i="1" dirty="0" err="1" smtClean="0"/>
              <a:t>maximise</a:t>
            </a:r>
            <a:r>
              <a:rPr lang="en-US" sz="1600" i="1" dirty="0" smtClean="0"/>
              <a:t> access to and re-use of research data generated by Horizon 2020 projects and takes into account the need to balance openness and protection of scientific information, </a:t>
            </a:r>
            <a:r>
              <a:rPr lang="en-US" sz="1600" i="1" dirty="0" err="1" smtClean="0"/>
              <a:t>commercialisation</a:t>
            </a:r>
            <a:r>
              <a:rPr lang="en-US" sz="1600" i="1" dirty="0" smtClean="0"/>
              <a:t> and Intellectual Property Rights (IPR), privacy concerns, security as well as data management and preservation questions. “ </a:t>
            </a:r>
            <a:r>
              <a:rPr lang="en-US" sz="1600" dirty="0" smtClean="0"/>
              <a:t>(</a:t>
            </a:r>
            <a:r>
              <a:rPr lang="en-US" sz="1600" dirty="0" err="1" smtClean="0"/>
              <a:t>Europäische</a:t>
            </a:r>
            <a:r>
              <a:rPr lang="en-US" sz="1600" dirty="0" smtClean="0"/>
              <a:t> </a:t>
            </a:r>
            <a:r>
              <a:rPr lang="en-US" sz="1600" dirty="0" err="1" smtClean="0"/>
              <a:t>Kommission</a:t>
            </a:r>
            <a:r>
              <a:rPr lang="en-US" sz="1600" dirty="0" smtClean="0"/>
              <a:t> 2017: 3)</a:t>
            </a:r>
          </a:p>
          <a:p>
            <a:pPr marL="714375" lvl="2" indent="-285750">
              <a:lnSpc>
                <a:spcPct val="100000"/>
              </a:lnSpc>
              <a:buFont typeface="Wingdings" pitchFamily="2" charset="2"/>
              <a:buChar char="§"/>
            </a:pPr>
            <a:endParaRPr lang="en-US" sz="1600" dirty="0" smtClean="0"/>
          </a:p>
          <a:p>
            <a:pPr marL="714375" lvl="2" indent="-285750">
              <a:lnSpc>
                <a:spcPct val="100000"/>
              </a:lnSpc>
              <a:buFont typeface="Wingdings" pitchFamily="2" charset="2"/>
              <a:buChar char="§"/>
            </a:pPr>
            <a:r>
              <a:rPr lang="en-US" sz="1600" dirty="0" err="1" smtClean="0"/>
              <a:t>Erstellung</a:t>
            </a:r>
            <a:r>
              <a:rPr lang="en-US" sz="1600" dirty="0" smtClean="0"/>
              <a:t> </a:t>
            </a:r>
            <a:r>
              <a:rPr lang="en-US" sz="1600" dirty="0" err="1" smtClean="0"/>
              <a:t>eines</a:t>
            </a:r>
            <a:r>
              <a:rPr lang="en-US" sz="1600" dirty="0" smtClean="0"/>
              <a:t> </a:t>
            </a:r>
            <a:r>
              <a:rPr lang="en-US" sz="1600" dirty="0" err="1" smtClean="0"/>
              <a:t>Datenmanagementplans</a:t>
            </a:r>
            <a:endParaRPr lang="en-US" sz="1600" dirty="0" smtClean="0"/>
          </a:p>
          <a:p>
            <a:pPr marL="1257300" lvl="2" indent="-285750">
              <a:lnSpc>
                <a:spcPct val="100000"/>
              </a:lnSpc>
              <a:buFont typeface="Wingdings" pitchFamily="2" charset="2"/>
              <a:buChar char="§"/>
            </a:pPr>
            <a:r>
              <a:rPr lang="en-US" sz="1600" dirty="0" err="1" smtClean="0"/>
              <a:t>Verpflichtend</a:t>
            </a:r>
            <a:r>
              <a:rPr lang="en-US" sz="1600" dirty="0" smtClean="0"/>
              <a:t> </a:t>
            </a:r>
            <a:r>
              <a:rPr lang="en-US" sz="1600" dirty="0" err="1" smtClean="0"/>
              <a:t>bei</a:t>
            </a:r>
            <a:r>
              <a:rPr lang="en-US" sz="1600" dirty="0" smtClean="0"/>
              <a:t> </a:t>
            </a:r>
            <a:r>
              <a:rPr lang="en-US" sz="1600" dirty="0" err="1" smtClean="0"/>
              <a:t>geförderten</a:t>
            </a:r>
            <a:r>
              <a:rPr lang="en-US" sz="1600" dirty="0" smtClean="0"/>
              <a:t> </a:t>
            </a:r>
            <a:r>
              <a:rPr lang="en-US" sz="1600" dirty="0" err="1" smtClean="0"/>
              <a:t>Projekten</a:t>
            </a:r>
            <a:endParaRPr lang="en-US" sz="1600" dirty="0" smtClean="0"/>
          </a:p>
          <a:p>
            <a:pPr marL="1257300" lvl="2" indent="-285750">
              <a:lnSpc>
                <a:spcPct val="100000"/>
              </a:lnSpc>
              <a:buFont typeface="Wingdings" pitchFamily="2" charset="2"/>
              <a:buChar char="§"/>
            </a:pPr>
            <a:r>
              <a:rPr lang="en-US" sz="1600" dirty="0" smtClean="0"/>
              <a:t>Muss </a:t>
            </a:r>
            <a:r>
              <a:rPr lang="en-US" sz="1600" dirty="0" err="1" smtClean="0"/>
              <a:t>innerhalb</a:t>
            </a:r>
            <a:r>
              <a:rPr lang="en-US" sz="1600" dirty="0" smtClean="0"/>
              <a:t> </a:t>
            </a:r>
            <a:r>
              <a:rPr lang="en-US" sz="1600" dirty="0" err="1" smtClean="0"/>
              <a:t>der</a:t>
            </a:r>
            <a:r>
              <a:rPr lang="en-US" sz="1600" dirty="0" smtClean="0"/>
              <a:t> </a:t>
            </a:r>
            <a:r>
              <a:rPr lang="en-US" sz="1600" dirty="0" err="1" smtClean="0"/>
              <a:t>ersten</a:t>
            </a:r>
            <a:r>
              <a:rPr lang="en-US" sz="1600" dirty="0" smtClean="0"/>
              <a:t> </a:t>
            </a:r>
            <a:r>
              <a:rPr lang="en-US" sz="1600" dirty="0" err="1" smtClean="0"/>
              <a:t>sechs</a:t>
            </a:r>
            <a:r>
              <a:rPr lang="en-US" sz="1600" dirty="0" smtClean="0"/>
              <a:t> </a:t>
            </a:r>
            <a:r>
              <a:rPr lang="en-US" sz="1600" dirty="0" err="1" smtClean="0"/>
              <a:t>Monate</a:t>
            </a:r>
            <a:r>
              <a:rPr lang="en-US" sz="1600" dirty="0" smtClean="0"/>
              <a:t> des </a:t>
            </a:r>
            <a:r>
              <a:rPr lang="en-US" sz="1600" dirty="0" err="1" smtClean="0"/>
              <a:t>Projektes</a:t>
            </a:r>
            <a:r>
              <a:rPr lang="en-US" sz="1600" dirty="0" smtClean="0"/>
              <a:t> </a:t>
            </a:r>
            <a:r>
              <a:rPr lang="en-US" sz="1600" dirty="0" err="1" smtClean="0"/>
              <a:t>eingereicht</a:t>
            </a:r>
            <a:r>
              <a:rPr lang="en-US" sz="1600" dirty="0" smtClean="0"/>
              <a:t> </a:t>
            </a:r>
            <a:r>
              <a:rPr lang="en-US" sz="1600" dirty="0" err="1" smtClean="0"/>
              <a:t>werden</a:t>
            </a:r>
            <a:endParaRPr lang="en-US" sz="1600" dirty="0" smtClean="0"/>
          </a:p>
          <a:p>
            <a:pPr marL="1257300" lvl="2" indent="-285750">
              <a:lnSpc>
                <a:spcPct val="100000"/>
              </a:lnSpc>
              <a:buFont typeface="Wingdings" pitchFamily="2" charset="2"/>
              <a:buChar char="§"/>
            </a:pPr>
            <a:r>
              <a:rPr lang="en-US" sz="1600" dirty="0" smtClean="0"/>
              <a:t>Muster </a:t>
            </a:r>
            <a:r>
              <a:rPr lang="en-US" sz="1600" dirty="0" err="1" smtClean="0"/>
              <a:t>bereitgestellt</a:t>
            </a:r>
            <a:r>
              <a:rPr lang="en-US" sz="1600" dirty="0" smtClean="0"/>
              <a:t> (</a:t>
            </a:r>
            <a:r>
              <a:rPr lang="en-US" sz="1600" dirty="0" err="1" smtClean="0"/>
              <a:t>Nutzung</a:t>
            </a:r>
            <a:r>
              <a:rPr lang="en-US" sz="1600" dirty="0" smtClean="0"/>
              <a:t> </a:t>
            </a:r>
            <a:r>
              <a:rPr lang="en-US" sz="1600" dirty="0" err="1" smtClean="0"/>
              <a:t>empfohlen</a:t>
            </a:r>
            <a:r>
              <a:rPr lang="en-US" sz="1600" dirty="0" smtClean="0"/>
              <a:t> </a:t>
            </a:r>
            <a:r>
              <a:rPr lang="en-US" sz="1600" dirty="0" err="1" smtClean="0"/>
              <a:t>aber</a:t>
            </a:r>
            <a:r>
              <a:rPr lang="en-US" sz="1600" dirty="0" smtClean="0"/>
              <a:t> </a:t>
            </a:r>
            <a:r>
              <a:rPr lang="en-US" sz="1600" dirty="0" err="1" smtClean="0"/>
              <a:t>nicht</a:t>
            </a:r>
            <a:r>
              <a:rPr lang="en-US" sz="1600" dirty="0" smtClean="0"/>
              <a:t> </a:t>
            </a:r>
            <a:r>
              <a:rPr lang="en-US" sz="1600" dirty="0" err="1" smtClean="0"/>
              <a:t>obligatorisch</a:t>
            </a:r>
            <a:r>
              <a:rPr lang="en-US" sz="1600" dirty="0" smtClean="0"/>
              <a:t>)</a:t>
            </a:r>
          </a:p>
          <a:p>
            <a:pPr marL="714375" lvl="2" indent="-285750">
              <a:buFont typeface="Wingdings" pitchFamily="2" charset="2"/>
              <a:buChar char="§"/>
            </a:pPr>
            <a:endParaRPr lang="en-US" sz="16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52</a:t>
            </a:fld>
            <a:endParaRPr lang="de-DE"/>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2509" y="2185970"/>
            <a:ext cx="2448272" cy="105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143917" y="1511895"/>
            <a:ext cx="3168352" cy="369332"/>
          </a:xfrm>
          <a:prstGeom prst="rect">
            <a:avLst/>
          </a:prstGeom>
          <a:noFill/>
        </p:spPr>
        <p:txBody>
          <a:bodyPr wrap="square" rtlCol="0">
            <a:spAutoFit/>
          </a:bodyPr>
          <a:lstStyle/>
          <a:p>
            <a:r>
              <a:rPr lang="de-DE" sz="1800" u="sng" dirty="0" err="1" smtClean="0"/>
              <a:t>Horizon</a:t>
            </a:r>
            <a:r>
              <a:rPr lang="de-DE" sz="1800" u="sng" dirty="0" smtClean="0"/>
              <a:t> 2020</a:t>
            </a:r>
            <a:endParaRPr lang="de-DE" sz="1800" u="sn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a:t>
            </a:r>
            <a:br>
              <a:rPr lang="de-DE" sz="2800" dirty="0" smtClean="0"/>
            </a:br>
            <a:r>
              <a:rPr lang="de-DE" sz="2800" dirty="0" smtClean="0"/>
              <a:t>Rechtliche Aspekte</a:t>
            </a:r>
            <a:endParaRPr lang="de-DE" sz="2800" dirty="0"/>
          </a:p>
        </p:txBody>
      </p:sp>
      <p:sp>
        <p:nvSpPr>
          <p:cNvPr id="3" name="Inhaltsplatzhalter 2"/>
          <p:cNvSpPr>
            <a:spLocks noGrp="1"/>
          </p:cNvSpPr>
          <p:nvPr>
            <p:ph idx="1"/>
          </p:nvPr>
        </p:nvSpPr>
        <p:spPr>
          <a:xfrm>
            <a:off x="215925" y="1799927"/>
            <a:ext cx="8207375" cy="3924646"/>
          </a:xfrm>
        </p:spPr>
        <p:txBody>
          <a:bodyPr/>
          <a:lstStyle/>
          <a:p>
            <a:pPr marL="342900" indent="-342900">
              <a:lnSpc>
                <a:spcPct val="150000"/>
              </a:lnSpc>
            </a:pPr>
            <a:r>
              <a:rPr lang="de-DE" sz="1600" u="sng" dirty="0" err="1" smtClean="0"/>
              <a:t>Policies</a:t>
            </a:r>
            <a:endParaRPr lang="de-DE" sz="1600" u="sng" dirty="0" smtClean="0"/>
          </a:p>
          <a:p>
            <a:pPr marL="342900" indent="-342900">
              <a:lnSpc>
                <a:spcPct val="150000"/>
              </a:lnSpc>
            </a:pPr>
            <a:r>
              <a:rPr lang="de-DE" sz="1600" b="1" dirty="0" smtClean="0"/>
              <a:t>Leitfragen: </a:t>
            </a:r>
            <a:endParaRPr lang="de-DE" sz="1600" dirty="0" smtClean="0"/>
          </a:p>
          <a:p>
            <a:pPr marL="342900" indent="-342900">
              <a:lnSpc>
                <a:spcPct val="150000"/>
              </a:lnSpc>
              <a:buFont typeface="Wingdings" pitchFamily="2" charset="2"/>
              <a:buChar char="§"/>
            </a:pPr>
            <a:r>
              <a:rPr lang="de-DE" sz="1600" dirty="0" smtClean="0"/>
              <a:t>Von welchen </a:t>
            </a:r>
            <a:r>
              <a:rPr lang="de-DE" sz="1600" b="1" dirty="0" smtClean="0"/>
              <a:t>Teilhabern</a:t>
            </a:r>
            <a:r>
              <a:rPr lang="de-DE" sz="1600" dirty="0" smtClean="0"/>
              <a:t> müssen Vorgaben berücksichtigt werden? (z.B. Universität, Projektträger, externe Partner, Urheber der Daten)</a:t>
            </a:r>
          </a:p>
          <a:p>
            <a:pPr marL="342900" indent="-342900">
              <a:lnSpc>
                <a:spcPct val="150000"/>
              </a:lnSpc>
              <a:buFont typeface="Wingdings" pitchFamily="2" charset="2"/>
              <a:buChar char="§"/>
            </a:pPr>
            <a:r>
              <a:rPr lang="de-DE" sz="1600" dirty="0" smtClean="0"/>
              <a:t>Welche </a:t>
            </a:r>
            <a:r>
              <a:rPr lang="de-DE" sz="1600" b="1" dirty="0" smtClean="0"/>
              <a:t>Standards und Richtlinien</a:t>
            </a:r>
            <a:r>
              <a:rPr lang="de-DE" sz="1600" dirty="0" smtClean="0"/>
              <a:t> gibt es seitens der Teilhaber und der Community?</a:t>
            </a:r>
          </a:p>
          <a:p>
            <a:pPr marL="342900" indent="-342900">
              <a:lnSpc>
                <a:spcPct val="150000"/>
              </a:lnSpc>
              <a:buFont typeface="Wingdings" pitchFamily="2" charset="2"/>
              <a:buChar char="§"/>
            </a:pPr>
            <a:r>
              <a:rPr lang="de-DE" sz="1600" dirty="0" smtClean="0"/>
              <a:t>Welche projektrelevanten </a:t>
            </a:r>
            <a:r>
              <a:rPr lang="de-DE" sz="1600" b="1" dirty="0" smtClean="0"/>
              <a:t>Gesetze</a:t>
            </a:r>
            <a:r>
              <a:rPr lang="de-DE" sz="1600" dirty="0" smtClean="0"/>
              <a:t> gibt es?</a:t>
            </a:r>
          </a:p>
          <a:p>
            <a:pPr marL="342900" indent="-342900">
              <a:lnSpc>
                <a:spcPct val="150000"/>
              </a:lnSpc>
              <a:buFont typeface="Wingdings" pitchFamily="2" charset="2"/>
              <a:buChar char="§"/>
            </a:pPr>
            <a:r>
              <a:rPr lang="de-DE" sz="1600" dirty="0" smtClean="0"/>
              <a:t>Stellt zu nutzende </a:t>
            </a:r>
            <a:r>
              <a:rPr lang="de-DE" sz="1600" b="1" dirty="0" smtClean="0"/>
              <a:t>institutionelle Infrastruktur </a:t>
            </a:r>
            <a:r>
              <a:rPr lang="de-DE" sz="1600" dirty="0" smtClean="0"/>
              <a:t>zur Verwaltung und Speicherung von Daten eine vorgabenkonforme Dokumentation bereit?</a:t>
            </a:r>
          </a:p>
          <a:p>
            <a:pPr marL="342900" indent="-342900">
              <a:lnSpc>
                <a:spcPct val="150000"/>
              </a:lnSpc>
              <a:buFont typeface="Wingdings" pitchFamily="2" charset="2"/>
              <a:buChar char="§"/>
            </a:pPr>
            <a:r>
              <a:rPr lang="de-DE" sz="1600" dirty="0"/>
              <a:t>Gibt es </a:t>
            </a:r>
            <a:r>
              <a:rPr lang="de-DE" sz="1600" b="1" dirty="0"/>
              <a:t>Anforderungen und Einschränkungen </a:t>
            </a:r>
            <a:r>
              <a:rPr lang="de-DE" sz="1600" dirty="0"/>
              <a:t>für eine </a:t>
            </a:r>
            <a:r>
              <a:rPr lang="de-DE" sz="1600" b="1" dirty="0"/>
              <a:t>Veröffentlichung</a:t>
            </a:r>
            <a:r>
              <a:rPr lang="de-DE" sz="1600" dirty="0"/>
              <a:t> der Daten? </a:t>
            </a:r>
          </a:p>
          <a:p>
            <a:pPr marL="342900" indent="-342900">
              <a:lnSpc>
                <a:spcPct val="150000"/>
              </a:lnSpc>
              <a:buFont typeface="Wingdings" pitchFamily="2" charset="2"/>
              <a:buChar char="§"/>
            </a:pPr>
            <a:endParaRPr lang="de-DE" sz="1600" dirty="0" smtClean="0"/>
          </a:p>
          <a:p>
            <a:pPr>
              <a:lnSpc>
                <a:spcPct val="150000"/>
              </a:lnSpc>
            </a:pPr>
            <a:endParaRPr lang="de-DE" sz="1600" dirty="0" smtClean="0"/>
          </a:p>
          <a:p>
            <a:pPr marL="342900" indent="-342900">
              <a:lnSpc>
                <a:spcPct val="150000"/>
              </a:lnSpc>
            </a:pPr>
            <a:endParaRPr lang="de-DE" sz="1600" dirty="0" smtClean="0"/>
          </a:p>
          <a:p>
            <a:pPr marL="342900" indent="-342900">
              <a:lnSpc>
                <a:spcPct val="150000"/>
              </a:lnSpc>
              <a:buFont typeface="Wingdings" pitchFamily="2" charset="2"/>
              <a:buChar char="§"/>
            </a:pPr>
            <a:endParaRPr lang="de-DE" sz="20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53</a:t>
            </a:fld>
            <a:endParaRPr lang="de-DE"/>
          </a:p>
        </p:txBody>
      </p:sp>
      <p:pic>
        <p:nvPicPr>
          <p:cNvPr id="6"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 rechtliche Aspekte</a:t>
            </a:r>
            <a:endParaRPr lang="de-DE" sz="2400" dirty="0"/>
          </a:p>
        </p:txBody>
      </p:sp>
      <p:sp>
        <p:nvSpPr>
          <p:cNvPr id="3" name="Inhaltsplatzhalter 2"/>
          <p:cNvSpPr>
            <a:spLocks noGrp="1"/>
          </p:cNvSpPr>
          <p:nvPr>
            <p:ph idx="1"/>
          </p:nvPr>
        </p:nvSpPr>
        <p:spPr/>
        <p:txBody>
          <a:bodyPr/>
          <a:lstStyle/>
          <a:p>
            <a:pPr>
              <a:lnSpc>
                <a:spcPct val="150000"/>
              </a:lnSpc>
            </a:pPr>
            <a:endParaRPr lang="de-DE" dirty="0" smtClean="0"/>
          </a:p>
          <a:p>
            <a:pPr>
              <a:lnSpc>
                <a:spcPct val="100000"/>
              </a:lnSpc>
            </a:pPr>
            <a:r>
              <a:rPr lang="de-DE" dirty="0" smtClean="0"/>
              <a:t>Sensible Daten nach </a:t>
            </a:r>
            <a:r>
              <a:rPr lang="de-DE" dirty="0" smtClean="0">
                <a:hlinkClick r:id="rId3"/>
              </a:rPr>
              <a:t>Bundesdatenschutzgesetz</a:t>
            </a:r>
            <a:r>
              <a:rPr lang="de-DE" dirty="0" smtClean="0"/>
              <a:t> (BDSG) §3:</a:t>
            </a:r>
          </a:p>
          <a:p>
            <a:pPr marL="355600" indent="-355600">
              <a:lnSpc>
                <a:spcPct val="100000"/>
              </a:lnSpc>
              <a:buFont typeface="Wingdings" pitchFamily="2" charset="2"/>
              <a:buChar char="§"/>
            </a:pPr>
            <a:r>
              <a:rPr lang="de-DE" dirty="0" smtClean="0"/>
              <a:t>Personenbezogene Daten, insbesondere Herkunft, politische Meinung, Religion, Gesundheit und Sexualleben</a:t>
            </a:r>
          </a:p>
          <a:p>
            <a:pPr marL="355600" indent="-355600">
              <a:lnSpc>
                <a:spcPct val="100000"/>
              </a:lnSpc>
            </a:pPr>
            <a:endParaRPr lang="de-DE" dirty="0" smtClean="0"/>
          </a:p>
          <a:p>
            <a:pPr marL="355600" indent="-355600">
              <a:lnSpc>
                <a:spcPct val="100000"/>
              </a:lnSpc>
            </a:pPr>
            <a:r>
              <a:rPr lang="de-DE" dirty="0" smtClean="0"/>
              <a:t>Weitere Gesetze: </a:t>
            </a:r>
          </a:p>
          <a:p>
            <a:pPr marL="355600" lvl="0" indent="-355600">
              <a:lnSpc>
                <a:spcPct val="100000"/>
              </a:lnSpc>
              <a:buFont typeface="Wingdings" pitchFamily="2" charset="2"/>
              <a:buChar char="§"/>
            </a:pPr>
            <a:r>
              <a:rPr lang="de-DE" dirty="0" smtClean="0">
                <a:solidFill>
                  <a:prstClr val="black"/>
                </a:solidFill>
                <a:hlinkClick r:id="rId4"/>
              </a:rPr>
              <a:t>Gesetz über die Statistik für Bundeszwecke </a:t>
            </a:r>
            <a:r>
              <a:rPr lang="de-DE" dirty="0" smtClean="0">
                <a:solidFill>
                  <a:prstClr val="black"/>
                </a:solidFill>
              </a:rPr>
              <a:t>(Bundesstatistikgesetz - </a:t>
            </a:r>
            <a:r>
              <a:rPr lang="de-DE" dirty="0" err="1" smtClean="0">
                <a:solidFill>
                  <a:prstClr val="black"/>
                </a:solidFill>
              </a:rPr>
              <a:t>BStatG</a:t>
            </a:r>
            <a:r>
              <a:rPr lang="de-DE" dirty="0" smtClean="0">
                <a:solidFill>
                  <a:prstClr val="black"/>
                </a:solidFill>
              </a:rPr>
              <a:t>)</a:t>
            </a:r>
          </a:p>
          <a:p>
            <a:pPr marL="355600" lvl="0" indent="-355600">
              <a:lnSpc>
                <a:spcPct val="100000"/>
              </a:lnSpc>
              <a:buFont typeface="Wingdings" pitchFamily="2" charset="2"/>
              <a:buChar char="§"/>
            </a:pPr>
            <a:r>
              <a:rPr lang="de-DE" dirty="0" smtClean="0">
                <a:solidFill>
                  <a:prstClr val="black"/>
                </a:solidFill>
                <a:hlinkClick r:id="rId5"/>
              </a:rPr>
              <a:t>SGB X Sozialgesetzbuch – Sozialverwaltungsverfahren und Sozialdatenschutz</a:t>
            </a:r>
            <a:endParaRPr lang="de-DE" dirty="0" smtClean="0">
              <a:solidFill>
                <a:prstClr val="black"/>
              </a:solidFill>
            </a:endParaRPr>
          </a:p>
          <a:p>
            <a:pPr marL="355600" indent="-355600">
              <a:lnSpc>
                <a:spcPct val="100000"/>
              </a:lnSpc>
            </a:pPr>
            <a:endParaRPr lang="de-DE" dirty="0" smtClean="0"/>
          </a:p>
          <a:p>
            <a:pPr marL="355600" indent="-355600">
              <a:lnSpc>
                <a:spcPct val="100000"/>
              </a:lnSpc>
            </a:pPr>
            <a:endParaRPr lang="de-DE"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54</a:t>
            </a:fld>
            <a:endParaRPr lang="de-DE"/>
          </a:p>
        </p:txBody>
      </p:sp>
      <p:sp>
        <p:nvSpPr>
          <p:cNvPr id="5" name="Textfeld 4"/>
          <p:cNvSpPr txBox="1"/>
          <p:nvPr/>
        </p:nvSpPr>
        <p:spPr>
          <a:xfrm>
            <a:off x="143917" y="1511895"/>
            <a:ext cx="4104456" cy="369332"/>
          </a:xfrm>
          <a:prstGeom prst="rect">
            <a:avLst/>
          </a:prstGeom>
          <a:noFill/>
        </p:spPr>
        <p:txBody>
          <a:bodyPr wrap="square" rtlCol="0">
            <a:spAutoFit/>
          </a:bodyPr>
          <a:lstStyle/>
          <a:p>
            <a:r>
              <a:rPr lang="de-DE" sz="1800" u="sng" dirty="0" smtClean="0"/>
              <a:t>Datenschutz bei Forschungsdaten</a:t>
            </a:r>
            <a:endParaRPr lang="de-DE" sz="1800" u="sng" dirty="0"/>
          </a:p>
        </p:txBody>
      </p:sp>
    </p:spTree>
    <p:extLst>
      <p:ext uri="{BB962C8B-B14F-4D97-AF65-F5344CB8AC3E}">
        <p14:creationId xmlns:p14="http://schemas.microsoft.com/office/powerpoint/2010/main" val="413794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 rechtliche Aspekte</a:t>
            </a:r>
            <a:endParaRPr lang="de-DE" sz="2400" dirty="0"/>
          </a:p>
        </p:txBody>
      </p:sp>
      <p:sp>
        <p:nvSpPr>
          <p:cNvPr id="3" name="Inhaltsplatzhalter 2"/>
          <p:cNvSpPr>
            <a:spLocks noGrp="1"/>
          </p:cNvSpPr>
          <p:nvPr>
            <p:ph idx="1"/>
          </p:nvPr>
        </p:nvSpPr>
        <p:spPr/>
        <p:txBody>
          <a:bodyPr/>
          <a:lstStyle/>
          <a:p>
            <a:pPr marL="355600" indent="-355600">
              <a:lnSpc>
                <a:spcPct val="100000"/>
              </a:lnSpc>
            </a:pPr>
            <a:endParaRPr lang="de-DE" dirty="0" smtClean="0"/>
          </a:p>
          <a:p>
            <a:pPr marL="355600" indent="-355600">
              <a:lnSpc>
                <a:spcPct val="100000"/>
              </a:lnSpc>
            </a:pPr>
            <a:r>
              <a:rPr lang="de-DE" dirty="0" smtClean="0"/>
              <a:t>Umgang mit personenbezogenen Daten in der Forschung:</a:t>
            </a:r>
          </a:p>
          <a:p>
            <a:pPr marL="355600" indent="-355600">
              <a:lnSpc>
                <a:spcPct val="100000"/>
              </a:lnSpc>
            </a:pPr>
            <a:endParaRPr lang="de-DE"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55</a:t>
            </a:fld>
            <a:endParaRPr lang="de-DE"/>
          </a:p>
        </p:txBody>
      </p:sp>
      <p:sp>
        <p:nvSpPr>
          <p:cNvPr id="5" name="Textfeld 4"/>
          <p:cNvSpPr txBox="1"/>
          <p:nvPr/>
        </p:nvSpPr>
        <p:spPr>
          <a:xfrm>
            <a:off x="143917" y="1511895"/>
            <a:ext cx="4104456" cy="369332"/>
          </a:xfrm>
          <a:prstGeom prst="rect">
            <a:avLst/>
          </a:prstGeom>
          <a:noFill/>
        </p:spPr>
        <p:txBody>
          <a:bodyPr wrap="square" rtlCol="0">
            <a:spAutoFit/>
          </a:bodyPr>
          <a:lstStyle/>
          <a:p>
            <a:r>
              <a:rPr lang="de-DE" sz="1800" u="sng" dirty="0" smtClean="0"/>
              <a:t>Datenschutz bei Forschungsdaten</a:t>
            </a:r>
            <a:endParaRPr lang="de-DE" sz="1800" u="sng" dirty="0"/>
          </a:p>
        </p:txBody>
      </p:sp>
      <p:graphicFrame>
        <p:nvGraphicFramePr>
          <p:cNvPr id="6" name="Diagramm 5"/>
          <p:cNvGraphicFramePr/>
          <p:nvPr>
            <p:extLst>
              <p:ext uri="{D42A27DB-BD31-4B8C-83A1-F6EECF244321}">
                <p14:modId xmlns:p14="http://schemas.microsoft.com/office/powerpoint/2010/main" val="2108654847"/>
              </p:ext>
            </p:extLst>
          </p:nvPr>
        </p:nvGraphicFramePr>
        <p:xfrm>
          <a:off x="503957" y="2664023"/>
          <a:ext cx="763284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94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 rechtliche Aspekte</a:t>
            </a:r>
            <a:endParaRPr lang="de-DE" sz="2400" dirty="0"/>
          </a:p>
        </p:txBody>
      </p:sp>
      <p:sp>
        <p:nvSpPr>
          <p:cNvPr id="3" name="Inhaltsplatzhalter 2"/>
          <p:cNvSpPr>
            <a:spLocks noGrp="1"/>
          </p:cNvSpPr>
          <p:nvPr>
            <p:ph idx="1"/>
          </p:nvPr>
        </p:nvSpPr>
        <p:spPr>
          <a:xfrm>
            <a:off x="215925" y="1691915"/>
            <a:ext cx="8207375" cy="4105275"/>
          </a:xfrm>
        </p:spPr>
        <p:txBody>
          <a:bodyPr/>
          <a:lstStyle/>
          <a:p>
            <a:endParaRPr lang="de-DE" dirty="0" smtClean="0">
              <a:solidFill>
                <a:srgbClr val="FF0000"/>
              </a:solidFill>
            </a:endParaRPr>
          </a:p>
          <a:p>
            <a:pPr marL="285750" indent="-285750">
              <a:buFont typeface="Arial" panose="020B0604020202020204" pitchFamily="34" charset="0"/>
              <a:buChar char="•"/>
            </a:pPr>
            <a:r>
              <a:rPr lang="de-DE" dirty="0" smtClean="0"/>
              <a:t>Das Urheberrecht „wahrt die Persönlichkeitsrechte des Autors wie Erstveröffentlichung, Urheberbezeichnung und Rückruf des Werkes und sichert dessen Verwertungsrechte“ (siehe </a:t>
            </a:r>
            <a:r>
              <a:rPr lang="de-DE" dirty="0" smtClean="0">
                <a:hlinkClick r:id="rId2"/>
              </a:rPr>
              <a:t>Forschungsdaten.org</a:t>
            </a:r>
            <a:r>
              <a:rPr lang="de-DE" dirty="0" smtClean="0"/>
              <a:t>)</a:t>
            </a:r>
          </a:p>
          <a:p>
            <a:pPr marL="285750" indent="-285750"/>
            <a:endParaRPr lang="de-DE" dirty="0" smtClean="0"/>
          </a:p>
          <a:p>
            <a:pPr marL="285750" indent="-285750">
              <a:buFont typeface="Arial" panose="020B0604020202020204" pitchFamily="34" charset="0"/>
              <a:buChar char="•"/>
            </a:pPr>
            <a:r>
              <a:rPr lang="de-DE" dirty="0" smtClean="0"/>
              <a:t>Das Urheberrecht gilt für literarische, künstlerische und wissenschaftliche Werke, welche die Schutzvoraussetzungen erfüllen</a:t>
            </a:r>
          </a:p>
          <a:p>
            <a:pPr marL="285750" indent="-285750"/>
            <a:endParaRPr lang="de-DE" dirty="0" smtClean="0"/>
          </a:p>
          <a:p>
            <a:pPr marL="285750" indent="-285750">
              <a:buFont typeface="Arial" panose="020B0604020202020204" pitchFamily="34" charset="0"/>
              <a:buChar char="•"/>
            </a:pPr>
            <a:r>
              <a:rPr lang="de-DE" dirty="0" smtClean="0"/>
              <a:t>Fakten wie Messwerte erreichen in der Regel nicht die erforderliche Schöpfungshöhe</a:t>
            </a:r>
          </a:p>
          <a:p>
            <a:pPr marL="285750" indent="-285750"/>
            <a:endParaRPr lang="de-DE" dirty="0" smtClean="0"/>
          </a:p>
          <a:p>
            <a:pPr marL="285750" indent="-285750">
              <a:buFont typeface="Arial" panose="020B0604020202020204" pitchFamily="34" charset="0"/>
              <a:buChar char="•"/>
            </a:pPr>
            <a:r>
              <a:rPr lang="de-DE" dirty="0" smtClean="0"/>
              <a:t>Datenbanken können nach </a:t>
            </a:r>
            <a:r>
              <a:rPr lang="en-GB" dirty="0" smtClean="0"/>
              <a:t>EU </a:t>
            </a:r>
            <a:r>
              <a:rPr lang="en-GB" dirty="0" err="1" smtClean="0"/>
              <a:t>Richtlinie</a:t>
            </a:r>
            <a:r>
              <a:rPr lang="en-GB" dirty="0" smtClean="0"/>
              <a:t> 96/09/EG, </a:t>
            </a:r>
            <a:r>
              <a:rPr lang="en-GB" dirty="0" err="1" smtClean="0"/>
              <a:t>UrhG</a:t>
            </a:r>
            <a:r>
              <a:rPr lang="en-GB" dirty="0" smtClean="0"/>
              <a:t> §§ 87a-e</a:t>
            </a:r>
            <a:r>
              <a:rPr lang="de-DE" dirty="0" smtClean="0"/>
              <a:t> urheberrechtlich geschützt werden</a:t>
            </a:r>
          </a:p>
          <a:p>
            <a:pPr marL="285750" indent="-285750">
              <a:buFont typeface="Arial" panose="020B0604020202020204" pitchFamily="34" charset="0"/>
              <a:buChar char="•"/>
            </a:pPr>
            <a:endParaRPr lang="de-DE" dirty="0" smtClean="0"/>
          </a:p>
          <a:p>
            <a:pPr>
              <a:buFont typeface="Arial" panose="020B0604020202020204" pitchFamily="34" charset="0"/>
              <a:buChar char="•"/>
            </a:pPr>
            <a:endParaRPr lang="de-DE" dirty="0"/>
          </a:p>
          <a:p>
            <a:endParaRPr lang="de-DE" dirty="0" smtClean="0">
              <a:hlinkClick r:id="rId3"/>
            </a:endParaRPr>
          </a:p>
          <a:p>
            <a:endParaRPr lang="de-DE" dirty="0">
              <a:hlinkClick r:id="rId3"/>
            </a:endParaRPr>
          </a:p>
          <a:p>
            <a:endParaRPr lang="de-DE" dirty="0" smtClean="0">
              <a:hlinkClick r:id="rId3"/>
            </a:endParaRPr>
          </a:p>
        </p:txBody>
      </p:sp>
      <p:sp>
        <p:nvSpPr>
          <p:cNvPr id="5" name="Foliennummernplatzhalter 4"/>
          <p:cNvSpPr>
            <a:spLocks noGrp="1"/>
          </p:cNvSpPr>
          <p:nvPr>
            <p:ph type="sldNum" sz="quarter" idx="11"/>
          </p:nvPr>
        </p:nvSpPr>
        <p:spPr/>
        <p:txBody>
          <a:bodyPr/>
          <a:lstStyle/>
          <a:p>
            <a:pPr>
              <a:defRPr/>
            </a:pPr>
            <a:fld id="{748C6A40-0DE4-4767-8D1F-CEEEF533CFFB}" type="slidenum">
              <a:rPr lang="de-DE" smtClean="0"/>
              <a:pPr>
                <a:defRPr/>
              </a:pPr>
              <a:t>56</a:t>
            </a:fld>
            <a:endParaRPr lang="de-DE"/>
          </a:p>
        </p:txBody>
      </p:sp>
      <p:sp>
        <p:nvSpPr>
          <p:cNvPr id="7" name="Textfeld 6"/>
          <p:cNvSpPr txBox="1"/>
          <p:nvPr/>
        </p:nvSpPr>
        <p:spPr>
          <a:xfrm>
            <a:off x="143917" y="1511895"/>
            <a:ext cx="4464496" cy="369332"/>
          </a:xfrm>
          <a:prstGeom prst="rect">
            <a:avLst/>
          </a:prstGeom>
          <a:noFill/>
        </p:spPr>
        <p:txBody>
          <a:bodyPr wrap="square" rtlCol="0">
            <a:spAutoFit/>
          </a:bodyPr>
          <a:lstStyle/>
          <a:p>
            <a:r>
              <a:rPr lang="de-DE" sz="1800" u="sng" dirty="0" smtClean="0"/>
              <a:t>Forschungsdaten und Urheberrecht </a:t>
            </a:r>
            <a:endParaRPr lang="de-DE" sz="1800" u="sng" dirty="0"/>
          </a:p>
        </p:txBody>
      </p:sp>
    </p:spTree>
    <p:extLst>
      <p:ext uri="{BB962C8B-B14F-4D97-AF65-F5344CB8AC3E}">
        <p14:creationId xmlns:p14="http://schemas.microsoft.com/office/powerpoint/2010/main" val="1368504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leichschenkliges Dreieck 18"/>
          <p:cNvSpPr/>
          <p:nvPr/>
        </p:nvSpPr>
        <p:spPr>
          <a:xfrm rot="5400000">
            <a:off x="3349710" y="451109"/>
            <a:ext cx="2013447" cy="8136805"/>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sz="2800" dirty="0" err="1" smtClean="0"/>
              <a:t>Policies</a:t>
            </a:r>
            <a:r>
              <a:rPr lang="de-DE" sz="2800" dirty="0" smtClean="0"/>
              <a:t> &amp; rechtliche Aspekte</a:t>
            </a:r>
            <a:endParaRPr lang="de-DE" sz="2400"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57</a:t>
            </a:fld>
            <a:endParaRPr lang="de-DE"/>
          </a:p>
        </p:txBody>
      </p:sp>
      <p:sp>
        <p:nvSpPr>
          <p:cNvPr id="7" name="Rectangle 3"/>
          <p:cNvSpPr txBox="1">
            <a:spLocks noChangeArrowheads="1"/>
          </p:cNvSpPr>
          <p:nvPr/>
        </p:nvSpPr>
        <p:spPr bwMode="auto">
          <a:xfrm>
            <a:off x="216228" y="1946721"/>
            <a:ext cx="7524741" cy="2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863600" rtl="0" eaLnBrk="1" fontAlgn="base" latinLnBrk="0" hangingPunct="1">
              <a:lnSpc>
                <a:spcPts val="2100"/>
              </a:lnSpc>
              <a:spcBef>
                <a:spcPct val="0"/>
              </a:spcBef>
              <a:spcAft>
                <a:spcPct val="0"/>
              </a:spcAft>
              <a:buClrTx/>
              <a:buSzTx/>
              <a:buFont typeface="Arial" charset="0"/>
              <a:buNone/>
              <a:tabLst>
                <a:tab pos="0" algn="l"/>
              </a:tabLst>
              <a:defRPr/>
            </a:pPr>
            <a:endParaRPr kumimoji="0" lang="de-DE" sz="1500" b="0" i="0" u="none" strike="noStrike" kern="1200" cap="none" spc="0" normalizeH="0" baseline="0" noProof="0" dirty="0" smtClean="0">
              <a:ln>
                <a:noFill/>
              </a:ln>
              <a:solidFill>
                <a:srgbClr val="C61826"/>
              </a:solidFill>
              <a:effectLst/>
              <a:uLnTx/>
              <a:uFillTx/>
              <a:latin typeface="Arial" pitchFamily="18"/>
              <a:ea typeface="SimSun" pitchFamily="2"/>
              <a:cs typeface="Times New Roman" pitchFamily="18"/>
            </a:endParaRPr>
          </a:p>
          <a:p>
            <a:pPr marL="285750" marR="0" lvl="0" indent="-285750" algn="l" defTabSz="863600" rtl="0" eaLnBrk="1" fontAlgn="base" latinLnBrk="0" hangingPunct="1">
              <a:lnSpc>
                <a:spcPct val="90000"/>
              </a:lnSpc>
              <a:spcBef>
                <a:spcPts val="600"/>
              </a:spcBef>
              <a:spcAft>
                <a:spcPct val="0"/>
              </a:spcAft>
              <a:buClrTx/>
              <a:buSzTx/>
              <a:buFont typeface="Wingdings" pitchFamily="2" charset="2"/>
              <a:buChar char="§"/>
              <a:tabLst>
                <a:tab pos="274638" algn="l"/>
              </a:tabLst>
              <a:defRPr/>
            </a:pPr>
            <a:r>
              <a:rPr kumimoji="0" lang="de-DE" sz="16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Standardlizenzverträge</a:t>
            </a:r>
          </a:p>
          <a:p>
            <a:pPr marL="285750" marR="0" lvl="0" indent="-285750" algn="l" defTabSz="863600" rtl="0" eaLnBrk="1" fontAlgn="base" latinLnBrk="0" hangingPunct="1">
              <a:lnSpc>
                <a:spcPct val="90000"/>
              </a:lnSpc>
              <a:spcBef>
                <a:spcPts val="600"/>
              </a:spcBef>
              <a:spcAft>
                <a:spcPct val="0"/>
              </a:spcAft>
              <a:buClrTx/>
              <a:buSzTx/>
              <a:buFont typeface="Wingdings" pitchFamily="2" charset="2"/>
              <a:buChar char="§"/>
              <a:tabLst>
                <a:tab pos="274638" algn="l"/>
              </a:tabLst>
              <a:defRPr/>
            </a:pPr>
            <a:r>
              <a:rPr kumimoji="0" lang="de-DE" sz="16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Sowohl leicht</a:t>
            </a:r>
            <a:r>
              <a:rPr kumimoji="0" lang="de-DE" sz="1600" b="0" i="0" u="none" strike="noStrike" kern="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verständliche Formulierungen als auch die jeweilige nationale rechtsentsprechende Form</a:t>
            </a:r>
            <a:endParaRPr kumimoji="0" lang="de-DE" sz="16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863600" rtl="0" eaLnBrk="1" fontAlgn="base" latinLnBrk="0" hangingPunct="1">
              <a:lnSpc>
                <a:spcPct val="90000"/>
              </a:lnSpc>
              <a:spcBef>
                <a:spcPts val="600"/>
              </a:spcBef>
              <a:spcAft>
                <a:spcPct val="0"/>
              </a:spcAft>
              <a:buClrTx/>
              <a:buSzTx/>
              <a:buFont typeface="Wingdings" pitchFamily="2" charset="2"/>
              <a:buChar char="§"/>
              <a:tabLst>
                <a:tab pos="274638" algn="l"/>
              </a:tabLst>
              <a:defRPr/>
            </a:pPr>
            <a:r>
              <a:rPr kumimoji="0" lang="de-DE" sz="16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Modulare Struktur mit mehreren „Freiheitsgraden“</a:t>
            </a:r>
            <a:endParaRPr kumimoji="0" lang="de-DE" sz="16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Textfeld 12"/>
          <p:cNvSpPr txBox="1"/>
          <p:nvPr/>
        </p:nvSpPr>
        <p:spPr>
          <a:xfrm>
            <a:off x="290462" y="4236151"/>
            <a:ext cx="1008112" cy="276999"/>
          </a:xfrm>
          <a:prstGeom prst="rect">
            <a:avLst/>
          </a:prstGeom>
          <a:noFill/>
        </p:spPr>
        <p:txBody>
          <a:bodyPr wrap="square" rtlCol="0">
            <a:spAutoFit/>
          </a:bodyPr>
          <a:lstStyle/>
          <a:p>
            <a:r>
              <a:rPr lang="de-DE" sz="1200" b="1" dirty="0" smtClean="0"/>
              <a:t>Attribution</a:t>
            </a:r>
          </a:p>
        </p:txBody>
      </p:sp>
      <p:sp>
        <p:nvSpPr>
          <p:cNvPr id="14" name="Textfeld 13"/>
          <p:cNvSpPr txBox="1"/>
          <p:nvPr/>
        </p:nvSpPr>
        <p:spPr>
          <a:xfrm>
            <a:off x="1440061" y="4840813"/>
            <a:ext cx="1656184" cy="461665"/>
          </a:xfrm>
          <a:prstGeom prst="rect">
            <a:avLst/>
          </a:prstGeom>
          <a:noFill/>
        </p:spPr>
        <p:txBody>
          <a:bodyPr wrap="square" rtlCol="0">
            <a:spAutoFit/>
          </a:bodyPr>
          <a:lstStyle/>
          <a:p>
            <a:r>
              <a:rPr lang="de-DE" sz="1200" b="1" dirty="0" smtClean="0"/>
              <a:t>Attribution</a:t>
            </a:r>
          </a:p>
          <a:p>
            <a:r>
              <a:rPr lang="de-DE" sz="1200" b="1" dirty="0" err="1" smtClean="0"/>
              <a:t>ShareAlike</a:t>
            </a:r>
            <a:r>
              <a:rPr lang="de-DE" sz="1200" b="1" dirty="0" smtClean="0"/>
              <a:t> </a:t>
            </a:r>
          </a:p>
        </p:txBody>
      </p:sp>
      <p:sp>
        <p:nvSpPr>
          <p:cNvPr id="15" name="Textfeld 14"/>
          <p:cNvSpPr txBox="1"/>
          <p:nvPr/>
        </p:nvSpPr>
        <p:spPr>
          <a:xfrm>
            <a:off x="2736205" y="4336757"/>
            <a:ext cx="1656184" cy="461665"/>
          </a:xfrm>
          <a:prstGeom prst="rect">
            <a:avLst/>
          </a:prstGeom>
          <a:noFill/>
        </p:spPr>
        <p:txBody>
          <a:bodyPr wrap="square" rtlCol="0">
            <a:spAutoFit/>
          </a:bodyPr>
          <a:lstStyle/>
          <a:p>
            <a:r>
              <a:rPr lang="de-DE" sz="1200" b="1" dirty="0" smtClean="0"/>
              <a:t>Attribution</a:t>
            </a:r>
          </a:p>
          <a:p>
            <a:r>
              <a:rPr lang="de-DE" sz="1200" b="1" dirty="0" err="1" smtClean="0"/>
              <a:t>NoDerivatives</a:t>
            </a:r>
            <a:endParaRPr lang="de-DE" sz="1200" b="1" dirty="0" smtClean="0"/>
          </a:p>
        </p:txBody>
      </p:sp>
      <p:sp>
        <p:nvSpPr>
          <p:cNvPr id="16" name="Textfeld 15"/>
          <p:cNvSpPr txBox="1"/>
          <p:nvPr/>
        </p:nvSpPr>
        <p:spPr>
          <a:xfrm>
            <a:off x="3960341" y="5010670"/>
            <a:ext cx="1944216" cy="461665"/>
          </a:xfrm>
          <a:prstGeom prst="rect">
            <a:avLst/>
          </a:prstGeom>
          <a:noFill/>
        </p:spPr>
        <p:txBody>
          <a:bodyPr wrap="square" rtlCol="0">
            <a:spAutoFit/>
          </a:bodyPr>
          <a:lstStyle/>
          <a:p>
            <a:r>
              <a:rPr lang="de-DE" sz="1200" b="1" dirty="0" smtClean="0"/>
              <a:t>Attribution</a:t>
            </a:r>
            <a:endParaRPr lang="de-DE" sz="1200" b="1" dirty="0"/>
          </a:p>
          <a:p>
            <a:r>
              <a:rPr lang="de-DE" sz="1200" b="1" dirty="0" err="1" smtClean="0"/>
              <a:t>NonCommercial</a:t>
            </a:r>
            <a:r>
              <a:rPr lang="de-DE" sz="1200" b="1" dirty="0" smtClean="0"/>
              <a:t>  </a:t>
            </a:r>
          </a:p>
        </p:txBody>
      </p:sp>
      <p:sp>
        <p:nvSpPr>
          <p:cNvPr id="17" name="Textfeld 16"/>
          <p:cNvSpPr txBox="1"/>
          <p:nvPr/>
        </p:nvSpPr>
        <p:spPr>
          <a:xfrm>
            <a:off x="5328493" y="4176191"/>
            <a:ext cx="2088134" cy="646331"/>
          </a:xfrm>
          <a:prstGeom prst="rect">
            <a:avLst/>
          </a:prstGeom>
          <a:noFill/>
        </p:spPr>
        <p:txBody>
          <a:bodyPr wrap="square" rtlCol="0">
            <a:spAutoFit/>
          </a:bodyPr>
          <a:lstStyle/>
          <a:p>
            <a:r>
              <a:rPr lang="de-DE" sz="1200" b="1" dirty="0" smtClean="0"/>
              <a:t>Attribution</a:t>
            </a:r>
            <a:endParaRPr lang="de-DE" sz="1200" b="1" dirty="0"/>
          </a:p>
          <a:p>
            <a:r>
              <a:rPr lang="de-DE" sz="1200" b="1" dirty="0" err="1" smtClean="0"/>
              <a:t>NonCommercial</a:t>
            </a:r>
            <a:endParaRPr lang="de-DE" sz="1200" b="1" dirty="0" smtClean="0"/>
          </a:p>
          <a:p>
            <a:r>
              <a:rPr lang="de-DE" sz="1200" b="1" dirty="0" err="1" smtClean="0"/>
              <a:t>ShareAlike</a:t>
            </a:r>
            <a:r>
              <a:rPr lang="de-DE" sz="1200" b="1" dirty="0" smtClean="0"/>
              <a:t> </a:t>
            </a:r>
          </a:p>
        </p:txBody>
      </p:sp>
      <p:sp>
        <p:nvSpPr>
          <p:cNvPr id="18" name="Textfeld 17"/>
          <p:cNvSpPr txBox="1"/>
          <p:nvPr/>
        </p:nvSpPr>
        <p:spPr>
          <a:xfrm>
            <a:off x="6696743" y="4752255"/>
            <a:ext cx="2088134" cy="646331"/>
          </a:xfrm>
          <a:prstGeom prst="rect">
            <a:avLst/>
          </a:prstGeom>
          <a:noFill/>
        </p:spPr>
        <p:txBody>
          <a:bodyPr wrap="square" rtlCol="0">
            <a:spAutoFit/>
          </a:bodyPr>
          <a:lstStyle/>
          <a:p>
            <a:r>
              <a:rPr lang="de-DE" sz="1200" b="1" dirty="0" smtClean="0"/>
              <a:t>Attribution</a:t>
            </a:r>
            <a:endParaRPr lang="de-DE" sz="1200" b="1" dirty="0"/>
          </a:p>
          <a:p>
            <a:r>
              <a:rPr lang="de-DE" sz="1200" b="1" dirty="0" err="1" smtClean="0"/>
              <a:t>NonCommercial</a:t>
            </a:r>
            <a:endParaRPr lang="de-DE" sz="1200" b="1" dirty="0" smtClean="0"/>
          </a:p>
          <a:p>
            <a:r>
              <a:rPr lang="de-DE" sz="1200" b="1" dirty="0" err="1" smtClean="0"/>
              <a:t>NoDerivatives</a:t>
            </a:r>
            <a:endParaRPr lang="de-DE" sz="1200" b="1" dirty="0" smtClean="0"/>
          </a:p>
        </p:txBody>
      </p:sp>
      <p:sp>
        <p:nvSpPr>
          <p:cNvPr id="10" name="Inhaltsplatzhalter 9"/>
          <p:cNvSpPr txBox="1">
            <a:spLocks noGrp="1"/>
          </p:cNvSpPr>
          <p:nvPr>
            <p:ph idx="1"/>
          </p:nvPr>
        </p:nvSpPr>
        <p:spPr>
          <a:xfrm>
            <a:off x="215925" y="1943943"/>
            <a:ext cx="8207375" cy="269304"/>
          </a:xfrm>
          <a:prstGeom prst="rect">
            <a:avLst/>
          </a:prstGeom>
          <a:noFill/>
        </p:spPr>
        <p:txBody>
          <a:bodyPr wrap="square" rtlCol="0">
            <a:spAutoFit/>
          </a:bodyPr>
          <a:lstStyle/>
          <a:p>
            <a:r>
              <a:rPr lang="de-DE" sz="1800" u="sng" dirty="0" smtClean="0"/>
              <a:t>Creative </a:t>
            </a:r>
            <a:r>
              <a:rPr lang="de-DE" sz="1800" u="sng" dirty="0" err="1" smtClean="0"/>
              <a:t>Commons</a:t>
            </a:r>
            <a:r>
              <a:rPr lang="de-DE" sz="1800" u="sng" dirty="0" smtClean="0"/>
              <a:t> Lizenzen</a:t>
            </a:r>
          </a:p>
        </p:txBody>
      </p:sp>
      <p:sp>
        <p:nvSpPr>
          <p:cNvPr id="20" name="Textfeld 19"/>
          <p:cNvSpPr txBox="1"/>
          <p:nvPr/>
        </p:nvSpPr>
        <p:spPr>
          <a:xfrm>
            <a:off x="398474" y="5565829"/>
            <a:ext cx="792088" cy="37457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de-DE" sz="1600" dirty="0" smtClean="0"/>
              <a:t>offen</a:t>
            </a:r>
            <a:endParaRPr lang="de-DE" sz="1600" dirty="0"/>
          </a:p>
        </p:txBody>
      </p:sp>
      <p:sp>
        <p:nvSpPr>
          <p:cNvPr id="21" name="Textfeld 20"/>
          <p:cNvSpPr txBox="1"/>
          <p:nvPr/>
        </p:nvSpPr>
        <p:spPr>
          <a:xfrm>
            <a:off x="7488831" y="3847397"/>
            <a:ext cx="1008014" cy="37457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de-DE" sz="1600" dirty="0" smtClean="0"/>
              <a:t>restriktiv</a:t>
            </a:r>
            <a:endParaRPr lang="de-DE" sz="1600" dirty="0"/>
          </a:p>
        </p:txBody>
      </p:sp>
      <p:pic>
        <p:nvPicPr>
          <p:cNvPr id="10243" name="Picture 3"/>
          <p:cNvPicPr>
            <a:picLocks noChangeAspect="1" noChangeArrowheads="1"/>
          </p:cNvPicPr>
          <p:nvPr/>
        </p:nvPicPr>
        <p:blipFill>
          <a:blip r:embed="rId2" cstate="print"/>
          <a:srcRect/>
          <a:stretch>
            <a:fillRect/>
          </a:stretch>
        </p:blipFill>
        <p:spPr bwMode="auto">
          <a:xfrm>
            <a:off x="4049278" y="4597870"/>
            <a:ext cx="1135199" cy="41280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5400403" y="3744143"/>
            <a:ext cx="1147199" cy="4152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08213" y="3897807"/>
            <a:ext cx="1137599" cy="422400"/>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6768751" y="4320207"/>
            <a:ext cx="1132799" cy="408000"/>
          </a:xfrm>
          <a:prstGeom prst="rect">
            <a:avLst/>
          </a:prstGeom>
          <a:noFill/>
          <a:ln w="9525">
            <a:noFill/>
            <a:miter lim="800000"/>
            <a:headEnd/>
            <a:tailEnd/>
          </a:ln>
        </p:spPr>
      </p:pic>
      <p:pic>
        <p:nvPicPr>
          <p:cNvPr id="10247" name="Picture 7"/>
          <p:cNvPicPr>
            <a:picLocks noChangeAspect="1" noChangeArrowheads="1"/>
          </p:cNvPicPr>
          <p:nvPr/>
        </p:nvPicPr>
        <p:blipFill>
          <a:blip r:embed="rId6" cstate="print"/>
          <a:srcRect/>
          <a:stretch>
            <a:fillRect/>
          </a:stretch>
        </p:blipFill>
        <p:spPr bwMode="auto">
          <a:xfrm>
            <a:off x="362470" y="3816151"/>
            <a:ext cx="1149599" cy="420000"/>
          </a:xfrm>
          <a:prstGeom prst="rect">
            <a:avLst/>
          </a:prstGeom>
          <a:noFill/>
          <a:ln w="9525">
            <a:noFill/>
            <a:miter lim="800000"/>
            <a:headEnd/>
            <a:tailEnd/>
          </a:ln>
        </p:spPr>
      </p:pic>
      <p:pic>
        <p:nvPicPr>
          <p:cNvPr id="10248" name="Picture 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512069" y="4392215"/>
            <a:ext cx="1139999" cy="410400"/>
          </a:xfrm>
          <a:prstGeom prst="rect">
            <a:avLst/>
          </a:prstGeom>
          <a:noFill/>
          <a:ln w="9525">
            <a:noFill/>
            <a:miter lim="800000"/>
            <a:headEnd/>
            <a:tailEnd/>
          </a:ln>
        </p:spPr>
      </p:pic>
      <p:sp>
        <p:nvSpPr>
          <p:cNvPr id="25" name="Abgerundete rechteckige Legende 24"/>
          <p:cNvSpPr/>
          <p:nvPr/>
        </p:nvSpPr>
        <p:spPr>
          <a:xfrm>
            <a:off x="3456285" y="1439887"/>
            <a:ext cx="3168352" cy="648072"/>
          </a:xfrm>
          <a:prstGeom prst="wedgeRoundRectCallout">
            <a:avLst>
              <a:gd name="adj1" fmla="val -57905"/>
              <a:gd name="adj2" fmla="val 399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lnSpc>
                <a:spcPct val="150000"/>
              </a:lnSpc>
            </a:pPr>
            <a:r>
              <a:rPr lang="de-DE" sz="1200" i="1" dirty="0" smtClean="0">
                <a:latin typeface="Arial" pitchFamily="34" charset="0"/>
                <a:cs typeface="Arial" pitchFamily="34" charset="0"/>
              </a:rPr>
              <a:t>Hilfestellung bei der Auswahl unter:</a:t>
            </a:r>
          </a:p>
          <a:p>
            <a:pPr marL="342900" indent="-342900" algn="ctr">
              <a:lnSpc>
                <a:spcPct val="150000"/>
              </a:lnSpc>
            </a:pPr>
            <a:r>
              <a:rPr lang="de-DE" sz="1100" i="1" dirty="0" smtClean="0">
                <a:latin typeface="Arial" pitchFamily="34" charset="0"/>
                <a:cs typeface="Arial" pitchFamily="34" charset="0"/>
                <a:hlinkClick r:id="rId8"/>
              </a:rPr>
              <a:t>https://creativecommons.org/choose/</a:t>
            </a:r>
            <a:endParaRPr lang="de-DE" sz="1100" i="1" dirty="0" smtClean="0">
              <a:latin typeface="Arial" pitchFamily="34" charset="0"/>
              <a:cs typeface="Arial" pitchFamily="34" charset="0"/>
            </a:endParaRPr>
          </a:p>
        </p:txBody>
      </p:sp>
    </p:spTree>
    <p:extLst>
      <p:ext uri="{BB962C8B-B14F-4D97-AF65-F5344CB8AC3E}">
        <p14:creationId xmlns:p14="http://schemas.microsoft.com/office/powerpoint/2010/main" val="324569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 rechtliche Aspekte</a:t>
            </a:r>
            <a:endParaRPr lang="de-DE" sz="2400" dirty="0"/>
          </a:p>
        </p:txBody>
      </p:sp>
      <p:sp>
        <p:nvSpPr>
          <p:cNvPr id="3" name="Inhaltsplatzhalter 2"/>
          <p:cNvSpPr>
            <a:spLocks noGrp="1"/>
          </p:cNvSpPr>
          <p:nvPr>
            <p:ph idx="1"/>
          </p:nvPr>
        </p:nvSpPr>
        <p:spPr/>
        <p:txBody>
          <a:bodyPr/>
          <a:lstStyle/>
          <a:p>
            <a:pPr>
              <a:buFont typeface="Wingdings" pitchFamily="2" charset="2"/>
              <a:buChar char="§"/>
            </a:pPr>
            <a:endParaRPr lang="de-DE" sz="1600" dirty="0" smtClean="0">
              <a:solidFill>
                <a:srgbClr val="C61826"/>
              </a:solidFill>
            </a:endParaRPr>
          </a:p>
          <a:p>
            <a:pPr marL="285750" indent="-285750">
              <a:buFont typeface="Wingdings" pitchFamily="2" charset="2"/>
              <a:buChar char="§"/>
            </a:pPr>
            <a:r>
              <a:rPr lang="de-DE" sz="1600" dirty="0" smtClean="0"/>
              <a:t>Lizenzen speziell für Datenbanken</a:t>
            </a:r>
          </a:p>
          <a:p>
            <a:pPr marL="285750" indent="-285750">
              <a:buFont typeface="Wingdings" pitchFamily="2" charset="2"/>
              <a:buChar char="§"/>
            </a:pPr>
            <a:r>
              <a:rPr lang="de-DE" sz="1600" dirty="0" smtClean="0"/>
              <a:t>Inhalte einer Datenbank können gesondert lizensiert werden.</a:t>
            </a:r>
          </a:p>
          <a:p>
            <a:pPr marL="285750" indent="-285750">
              <a:buFont typeface="Wingdings" pitchFamily="2" charset="2"/>
              <a:buChar char="§"/>
            </a:pPr>
            <a:r>
              <a:rPr lang="de-DE" sz="1600" dirty="0" smtClean="0">
                <a:hlinkClick r:id="rId2"/>
              </a:rPr>
              <a:t>Open </a:t>
            </a:r>
            <a:r>
              <a:rPr lang="de-DE" sz="1600" dirty="0">
                <a:hlinkClick r:id="rId2"/>
              </a:rPr>
              <a:t>K</a:t>
            </a:r>
            <a:r>
              <a:rPr lang="de-DE" sz="1600" dirty="0" smtClean="0">
                <a:hlinkClick r:id="rId2"/>
              </a:rPr>
              <a:t>nowledge </a:t>
            </a:r>
            <a:r>
              <a:rPr lang="de-DE" sz="1600" dirty="0" err="1" smtClean="0">
                <a:hlinkClick r:id="rId2"/>
              </a:rPr>
              <a:t>Foundation</a:t>
            </a:r>
            <a:endParaRPr lang="de-DE" sz="1600" dirty="0" smtClean="0"/>
          </a:p>
          <a:p>
            <a:pPr>
              <a:buFont typeface="Arial" panose="020B0604020202020204" pitchFamily="34" charset="0"/>
              <a:buChar char="•"/>
            </a:pPr>
            <a:endParaRPr lang="de-DE" dirty="0"/>
          </a:p>
          <a:p>
            <a:pPr>
              <a:buFont typeface="Arial" panose="020B0604020202020204" pitchFamily="34" charset="0"/>
              <a:buChar char="•"/>
            </a:pPr>
            <a:endParaRPr lang="de-DE" dirty="0" smtClean="0"/>
          </a:p>
        </p:txBody>
      </p:sp>
      <p:sp>
        <p:nvSpPr>
          <p:cNvPr id="5" name="Foliennummernplatzhalter 4"/>
          <p:cNvSpPr>
            <a:spLocks noGrp="1"/>
          </p:cNvSpPr>
          <p:nvPr>
            <p:ph type="sldNum" sz="quarter" idx="11"/>
          </p:nvPr>
        </p:nvSpPr>
        <p:spPr/>
        <p:txBody>
          <a:bodyPr/>
          <a:lstStyle/>
          <a:p>
            <a:pPr>
              <a:defRPr/>
            </a:pPr>
            <a:fld id="{748C6A40-0DE4-4767-8D1F-CEEEF533CFFB}" type="slidenum">
              <a:rPr lang="de-DE" smtClean="0"/>
              <a:pPr>
                <a:defRPr/>
              </a:pPr>
              <a:t>58</a:t>
            </a:fld>
            <a:endParaRPr lang="de-DE"/>
          </a:p>
        </p:txBody>
      </p:sp>
      <p:sp>
        <p:nvSpPr>
          <p:cNvPr id="7" name="Textfeld 6"/>
          <p:cNvSpPr txBox="1"/>
          <p:nvPr/>
        </p:nvSpPr>
        <p:spPr>
          <a:xfrm>
            <a:off x="143917" y="1511895"/>
            <a:ext cx="3168352" cy="369332"/>
          </a:xfrm>
          <a:prstGeom prst="rect">
            <a:avLst/>
          </a:prstGeom>
          <a:noFill/>
        </p:spPr>
        <p:txBody>
          <a:bodyPr wrap="square" rtlCol="0">
            <a:spAutoFit/>
          </a:bodyPr>
          <a:lstStyle/>
          <a:p>
            <a:r>
              <a:rPr lang="de-DE" sz="1800" u="sng" dirty="0" smtClean="0"/>
              <a:t>Open Data </a:t>
            </a:r>
            <a:r>
              <a:rPr lang="de-DE" sz="1800" u="sng" dirty="0" err="1" smtClean="0"/>
              <a:t>Commons</a:t>
            </a:r>
            <a:r>
              <a:rPr lang="de-DE" sz="1800" u="sng" dirty="0" smtClean="0"/>
              <a:t> </a:t>
            </a:r>
            <a:endParaRPr lang="de-DE" sz="1800" u="sng" dirty="0"/>
          </a:p>
        </p:txBody>
      </p:sp>
      <p:pic>
        <p:nvPicPr>
          <p:cNvPr id="11270" name="Picture 6" descr="http://assets.okfn.org/p/okfn/img/okfn-logo-portrait-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52229" y="2781248"/>
            <a:ext cx="2575017" cy="3051127"/>
          </a:xfrm>
          <a:prstGeom prst="rect">
            <a:avLst/>
          </a:prstGeom>
          <a:noFill/>
        </p:spPr>
      </p:pic>
      <p:sp>
        <p:nvSpPr>
          <p:cNvPr id="8" name="Rechteck 7"/>
          <p:cNvSpPr/>
          <p:nvPr/>
        </p:nvSpPr>
        <p:spPr>
          <a:xfrm>
            <a:off x="2304157" y="5904383"/>
            <a:ext cx="4392488" cy="246221"/>
          </a:xfrm>
          <a:prstGeom prst="rect">
            <a:avLst/>
          </a:prstGeom>
        </p:spPr>
        <p:txBody>
          <a:bodyPr wrap="square">
            <a:spAutoFit/>
          </a:bodyPr>
          <a:lstStyle/>
          <a:p>
            <a:r>
              <a:rPr lang="de-DE" sz="1000" dirty="0" smtClean="0"/>
              <a:t>Abb. 15:  </a:t>
            </a:r>
            <a:r>
              <a:rPr lang="de-DE" sz="1000" dirty="0" smtClean="0">
                <a:hlinkClick r:id="rId4"/>
              </a:rPr>
              <a:t>http://assets.okfn.org/p/okfn/img/okfn-logo-portrait-l.png</a:t>
            </a:r>
            <a:endParaRPr lang="de-DE" sz="1000" dirty="0" smtClean="0"/>
          </a:p>
        </p:txBody>
      </p:sp>
    </p:spTree>
    <p:extLst>
      <p:ext uri="{BB962C8B-B14F-4D97-AF65-F5344CB8AC3E}">
        <p14:creationId xmlns:p14="http://schemas.microsoft.com/office/powerpoint/2010/main" val="2291805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Policies</a:t>
            </a:r>
            <a:r>
              <a:rPr lang="de-DE" sz="2800" dirty="0" smtClean="0"/>
              <a:t> &amp; </a:t>
            </a:r>
            <a:br>
              <a:rPr lang="de-DE" sz="2800" dirty="0" smtClean="0"/>
            </a:br>
            <a:r>
              <a:rPr lang="de-DE" sz="2800" dirty="0" smtClean="0"/>
              <a:t>Rechtliche Aspekte</a:t>
            </a:r>
            <a:endParaRPr lang="de-DE" sz="2800" dirty="0"/>
          </a:p>
        </p:txBody>
      </p:sp>
      <p:sp>
        <p:nvSpPr>
          <p:cNvPr id="3" name="Inhaltsplatzhalter 2"/>
          <p:cNvSpPr>
            <a:spLocks noGrp="1"/>
          </p:cNvSpPr>
          <p:nvPr>
            <p:ph idx="1"/>
          </p:nvPr>
        </p:nvSpPr>
        <p:spPr>
          <a:xfrm>
            <a:off x="215926" y="1799927"/>
            <a:ext cx="8064895" cy="3924646"/>
          </a:xfrm>
        </p:spPr>
        <p:txBody>
          <a:bodyPr/>
          <a:lstStyle/>
          <a:p>
            <a:pPr marL="342900" indent="-342900">
              <a:lnSpc>
                <a:spcPct val="150000"/>
              </a:lnSpc>
            </a:pPr>
            <a:r>
              <a:rPr lang="de-DE" sz="1600" u="sng" dirty="0" smtClean="0"/>
              <a:t>Rechtliche Aspekte</a:t>
            </a:r>
            <a:endParaRPr lang="de-DE" sz="1600" u="sng" dirty="0"/>
          </a:p>
          <a:p>
            <a:pPr marL="342900" indent="-342900">
              <a:lnSpc>
                <a:spcPct val="150000"/>
              </a:lnSpc>
            </a:pPr>
            <a:r>
              <a:rPr lang="de-DE" sz="1600" b="1" dirty="0" smtClean="0"/>
              <a:t>Leitfragen: </a:t>
            </a:r>
            <a:endParaRPr lang="de-DE" sz="1600" dirty="0" smtClean="0"/>
          </a:p>
          <a:p>
            <a:pPr marL="342900" indent="-342900">
              <a:lnSpc>
                <a:spcPct val="150000"/>
              </a:lnSpc>
              <a:buFont typeface="Wingdings" pitchFamily="2" charset="2"/>
              <a:buChar char="§"/>
            </a:pPr>
            <a:r>
              <a:rPr lang="de-DE" sz="1600" dirty="0"/>
              <a:t>Welche Daten sind </a:t>
            </a:r>
            <a:r>
              <a:rPr lang="de-DE" sz="1600" b="1" dirty="0"/>
              <a:t>urheberrechtlich geschützt</a:t>
            </a:r>
            <a:r>
              <a:rPr lang="de-DE" sz="1600" dirty="0"/>
              <a:t>? </a:t>
            </a:r>
          </a:p>
          <a:p>
            <a:pPr marL="342900" indent="-342900">
              <a:lnSpc>
                <a:spcPct val="150000"/>
              </a:lnSpc>
              <a:buFont typeface="Wingdings" pitchFamily="2" charset="2"/>
              <a:buChar char="§"/>
            </a:pPr>
            <a:r>
              <a:rPr lang="de-DE" sz="1600" dirty="0"/>
              <a:t>Welche Daten fallen </a:t>
            </a:r>
            <a:r>
              <a:rPr lang="de-DE" sz="1600" dirty="0" smtClean="0"/>
              <a:t>unter den </a:t>
            </a:r>
            <a:r>
              <a:rPr lang="de-DE" sz="1600" b="1" dirty="0"/>
              <a:t>Datenschutz</a:t>
            </a:r>
            <a:r>
              <a:rPr lang="de-DE" sz="1600" dirty="0"/>
              <a:t>? </a:t>
            </a:r>
          </a:p>
          <a:p>
            <a:pPr marL="342900" indent="-342900">
              <a:lnSpc>
                <a:spcPct val="150000"/>
              </a:lnSpc>
              <a:buFont typeface="Wingdings" pitchFamily="2" charset="2"/>
              <a:buChar char="§"/>
            </a:pPr>
            <a:r>
              <a:rPr lang="de-DE" sz="1600" dirty="0" smtClean="0"/>
              <a:t>Wie werden die </a:t>
            </a:r>
            <a:r>
              <a:rPr lang="de-DE" sz="1600" b="1" dirty="0" smtClean="0"/>
              <a:t>Rechte an geistigem Eigentum </a:t>
            </a:r>
            <a:r>
              <a:rPr lang="de-DE" sz="1600" dirty="0" smtClean="0"/>
              <a:t>für die Daten dokumentiert?</a:t>
            </a:r>
          </a:p>
          <a:p>
            <a:pPr marL="342900" indent="-342900">
              <a:lnSpc>
                <a:spcPct val="150000"/>
              </a:lnSpc>
              <a:buFont typeface="Wingdings" pitchFamily="2" charset="2"/>
              <a:buChar char="§"/>
            </a:pPr>
            <a:r>
              <a:rPr lang="de-DE" sz="1600" dirty="0" smtClean="0"/>
              <a:t>Unter welchen </a:t>
            </a:r>
            <a:r>
              <a:rPr lang="de-DE" sz="1600" b="1" dirty="0" smtClean="0"/>
              <a:t>Lizenzen</a:t>
            </a:r>
            <a:r>
              <a:rPr lang="de-DE" sz="1600" dirty="0" smtClean="0"/>
              <a:t> können Daten nachgenutzt, bzw. für Dritte zur Verfügung gestellt werden? </a:t>
            </a:r>
          </a:p>
          <a:p>
            <a:pPr marL="342900" indent="-342900">
              <a:lnSpc>
                <a:spcPct val="150000"/>
              </a:lnSpc>
              <a:buFont typeface="Wingdings" pitchFamily="2" charset="2"/>
              <a:buChar char="§"/>
            </a:pPr>
            <a:r>
              <a:rPr lang="de-DE" sz="1600" dirty="0" smtClean="0"/>
              <a:t>Wie können Vereinbarungen mit </a:t>
            </a:r>
            <a:r>
              <a:rPr lang="de-DE" sz="1600" b="1" dirty="0" smtClean="0"/>
              <a:t>Datenarchiven, bzw. -repositorien</a:t>
            </a:r>
            <a:r>
              <a:rPr lang="de-DE" sz="1600" dirty="0" smtClean="0"/>
              <a:t> vertraglich festgehalten werden?</a:t>
            </a:r>
          </a:p>
          <a:p>
            <a:pPr marL="342900" indent="-342900">
              <a:lnSpc>
                <a:spcPct val="150000"/>
              </a:lnSpc>
            </a:pPr>
            <a:endParaRPr lang="de-DE" sz="1600" dirty="0" smtClean="0"/>
          </a:p>
          <a:p>
            <a:pPr marL="342900" indent="-342900">
              <a:lnSpc>
                <a:spcPct val="150000"/>
              </a:lnSpc>
            </a:pPr>
            <a:endParaRPr lang="de-DE" sz="2000" dirty="0" smtClean="0"/>
          </a:p>
          <a:p>
            <a:pPr marL="342900" indent="-342900">
              <a:lnSpc>
                <a:spcPct val="150000"/>
              </a:lnSpc>
            </a:pPr>
            <a:endParaRPr lang="de-DE" sz="20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59</a:t>
            </a:fld>
            <a:endParaRPr lang="de-DE"/>
          </a:p>
        </p:txBody>
      </p:sp>
      <p:pic>
        <p:nvPicPr>
          <p:cNvPr id="6" name="Picture 2" descr="http://www.clker.com/cliparts/e/3/0/f/11949896971812381266light_bulb_karl_bartel_01.svg.me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25" y="284365"/>
            <a:ext cx="1008112" cy="10115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439887"/>
            <a:ext cx="8207375" cy="3924646"/>
          </a:xfrm>
        </p:spPr>
        <p:txBody>
          <a:bodyPr/>
          <a:lstStyle/>
          <a:p>
            <a:pPr marL="342900" indent="-342900">
              <a:lnSpc>
                <a:spcPct val="150000"/>
              </a:lnSpc>
            </a:pPr>
            <a:r>
              <a:rPr lang="de-DE" sz="1800" u="sng" dirty="0" smtClean="0"/>
              <a:t>Motivation</a:t>
            </a:r>
          </a:p>
          <a:p>
            <a:pPr marL="342900" indent="-342900">
              <a:lnSpc>
                <a:spcPct val="150000"/>
              </a:lnSpc>
            </a:pPr>
            <a:endParaRPr lang="de-DE" sz="1600" dirty="0" smtClean="0"/>
          </a:p>
          <a:p>
            <a:pPr marL="342900" indent="-342900">
              <a:lnSpc>
                <a:spcPct val="150000"/>
              </a:lnSpc>
            </a:pPr>
            <a:endParaRPr lang="de-DE" sz="1800" dirty="0" smtClean="0"/>
          </a:p>
          <a:p>
            <a:pPr marL="342900" indent="-342900">
              <a:lnSpc>
                <a:spcPct val="150000"/>
              </a:lnSpc>
            </a:pPr>
            <a:endParaRPr lang="de-DE" sz="1800" dirty="0" smtClean="0"/>
          </a:p>
          <a:p>
            <a:pPr marL="901700" indent="-342900">
              <a:lnSpc>
                <a:spcPct val="150000"/>
              </a:lnSpc>
            </a:pPr>
            <a:r>
              <a:rPr lang="de-DE" sz="1600" dirty="0" smtClean="0"/>
              <a:t>							</a:t>
            </a:r>
          </a:p>
          <a:p>
            <a:pPr marL="901700" indent="-342900">
              <a:lnSpc>
                <a:spcPct val="150000"/>
              </a:lnSpc>
            </a:pPr>
            <a:endParaRPr lang="de-DE" sz="1600" dirty="0" smtClean="0"/>
          </a:p>
          <a:p>
            <a:pPr marL="901700" indent="-342900">
              <a:lnSpc>
                <a:spcPct val="150000"/>
              </a:lnSpc>
            </a:pPr>
            <a:endParaRPr lang="de-DE" sz="1600" dirty="0" smtClean="0"/>
          </a:p>
          <a:p>
            <a:pPr marL="342900" indent="-342900">
              <a:lnSpc>
                <a:spcPct val="150000"/>
              </a:lnSpc>
            </a:pPr>
            <a:endParaRPr lang="de-DE" sz="18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6</a:t>
            </a:fld>
            <a:endParaRPr lang="de-DE"/>
          </a:p>
        </p:txBody>
      </p:sp>
      <p:sp>
        <p:nvSpPr>
          <p:cNvPr id="6" name="Abgerundetes Rechteck 5"/>
          <p:cNvSpPr/>
          <p:nvPr/>
        </p:nvSpPr>
        <p:spPr>
          <a:xfrm>
            <a:off x="1152029" y="2087959"/>
            <a:ext cx="676875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7800">
              <a:tabLst>
                <a:tab pos="1787525" algn="l"/>
              </a:tabLst>
            </a:pPr>
            <a:r>
              <a:rPr lang="de-DE" dirty="0" smtClean="0">
                <a:latin typeface="Arial" pitchFamily="34" charset="0"/>
                <a:cs typeface="Arial" pitchFamily="34" charset="0"/>
              </a:rPr>
              <a:t>	Immer mehr Daten, welche strukturiert und 		organisiert werden wollen </a:t>
            </a:r>
            <a:endParaRPr lang="de-DE" dirty="0">
              <a:latin typeface="Arial" pitchFamily="34" charset="0"/>
              <a:cs typeface="Arial" pitchFamily="34" charset="0"/>
            </a:endParaRPr>
          </a:p>
        </p:txBody>
      </p:sp>
      <p:sp>
        <p:nvSpPr>
          <p:cNvPr id="8" name="Textfeld 7"/>
          <p:cNvSpPr txBox="1"/>
          <p:nvPr/>
        </p:nvSpPr>
        <p:spPr>
          <a:xfrm>
            <a:off x="4968453" y="5524598"/>
            <a:ext cx="3744416" cy="307777"/>
          </a:xfrm>
          <a:prstGeom prst="rect">
            <a:avLst/>
          </a:prstGeom>
          <a:noFill/>
        </p:spPr>
        <p:txBody>
          <a:bodyPr wrap="square" rtlCol="0">
            <a:spAutoFit/>
          </a:bodyPr>
          <a:lstStyle/>
          <a:p>
            <a:r>
              <a:rPr lang="de-DE" sz="1400" dirty="0" smtClean="0"/>
              <a:t>(angelehnt an: Enke &amp; Ludwig 2013) </a:t>
            </a:r>
            <a:endParaRPr lang="de-DE" dirty="0"/>
          </a:p>
        </p:txBody>
      </p:sp>
      <p:sp>
        <p:nvSpPr>
          <p:cNvPr id="9" name="Abgerundetes Rechteck 8"/>
          <p:cNvSpPr/>
          <p:nvPr/>
        </p:nvSpPr>
        <p:spPr>
          <a:xfrm>
            <a:off x="1152029" y="2736031"/>
            <a:ext cx="676875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7800">
              <a:tabLst>
                <a:tab pos="1787525" algn="l"/>
              </a:tabLst>
            </a:pPr>
            <a:r>
              <a:rPr lang="de-DE" dirty="0" smtClean="0">
                <a:latin typeface="Arial" pitchFamily="34" charset="0"/>
                <a:cs typeface="Arial" pitchFamily="34" charset="0"/>
              </a:rPr>
              <a:t>	Fragilität von Daten: Technisches/menschliches 	Versagen, Naturkatastrophen</a:t>
            </a:r>
            <a:endParaRPr lang="de-DE" dirty="0">
              <a:latin typeface="Arial" pitchFamily="34" charset="0"/>
              <a:cs typeface="Arial" pitchFamily="34" charset="0"/>
            </a:endParaRPr>
          </a:p>
        </p:txBody>
      </p:sp>
      <p:sp>
        <p:nvSpPr>
          <p:cNvPr id="10" name="Abgerundetes Rechteck 9"/>
          <p:cNvSpPr/>
          <p:nvPr/>
        </p:nvSpPr>
        <p:spPr>
          <a:xfrm>
            <a:off x="1152029" y="3384103"/>
            <a:ext cx="676875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7800">
              <a:tabLst>
                <a:tab pos="1787525" algn="l"/>
              </a:tabLst>
            </a:pPr>
            <a:r>
              <a:rPr lang="de-DE" b="1" dirty="0" smtClean="0">
                <a:latin typeface="Arial" pitchFamily="34" charset="0"/>
                <a:cs typeface="Arial" pitchFamily="34" charset="0"/>
              </a:rPr>
              <a:t>Arbeitskopie</a:t>
            </a:r>
            <a:r>
              <a:rPr lang="de-DE" dirty="0" smtClean="0">
                <a:latin typeface="Arial" pitchFamily="34" charset="0"/>
                <a:cs typeface="Arial" pitchFamily="34" charset="0"/>
              </a:rPr>
              <a:t> 	Zur Sicherung eines flüssigen Forschungsprozesses </a:t>
            </a:r>
            <a:endParaRPr lang="de-DE" dirty="0">
              <a:latin typeface="Arial" pitchFamily="34" charset="0"/>
              <a:cs typeface="Arial" pitchFamily="34" charset="0"/>
            </a:endParaRPr>
          </a:p>
        </p:txBody>
      </p:sp>
      <p:sp>
        <p:nvSpPr>
          <p:cNvPr id="11" name="Abgerundetes Rechteck 10"/>
          <p:cNvSpPr/>
          <p:nvPr/>
        </p:nvSpPr>
        <p:spPr>
          <a:xfrm>
            <a:off x="1152029" y="4032175"/>
            <a:ext cx="676875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7800">
              <a:tabLst>
                <a:tab pos="1793875" algn="l"/>
              </a:tabLst>
            </a:pPr>
            <a:r>
              <a:rPr lang="de-DE" b="1" dirty="0" smtClean="0">
                <a:latin typeface="Arial" pitchFamily="34" charset="0"/>
                <a:cs typeface="Arial" pitchFamily="34" charset="0"/>
              </a:rPr>
              <a:t>Dokumentation</a:t>
            </a:r>
            <a:r>
              <a:rPr lang="de-DE" dirty="0" smtClean="0">
                <a:latin typeface="Arial" pitchFamily="34" charset="0"/>
                <a:cs typeface="Arial" pitchFamily="34" charset="0"/>
              </a:rPr>
              <a:t>	Des guten wissenschaftlichen Arbeitens </a:t>
            </a:r>
            <a:endParaRPr lang="de-DE" dirty="0">
              <a:latin typeface="Arial" pitchFamily="34" charset="0"/>
              <a:cs typeface="Arial" pitchFamily="34" charset="0"/>
            </a:endParaRPr>
          </a:p>
        </p:txBody>
      </p:sp>
      <p:sp>
        <p:nvSpPr>
          <p:cNvPr id="12" name="Abgerundetes Rechteck 11"/>
          <p:cNvSpPr/>
          <p:nvPr/>
        </p:nvSpPr>
        <p:spPr>
          <a:xfrm>
            <a:off x="1152029" y="4680247"/>
            <a:ext cx="6768752"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7800">
              <a:tabLst>
                <a:tab pos="1787525" algn="l"/>
              </a:tabLst>
            </a:pPr>
            <a:r>
              <a:rPr lang="de-DE" b="1" dirty="0" smtClean="0">
                <a:latin typeface="Arial" pitchFamily="34" charset="0"/>
                <a:cs typeface="Arial" pitchFamily="34" charset="0"/>
              </a:rPr>
              <a:t>Aufbewahrung</a:t>
            </a:r>
            <a:r>
              <a:rPr lang="de-DE" dirty="0" smtClean="0">
                <a:latin typeface="Arial" pitchFamily="34" charset="0"/>
                <a:cs typeface="Arial" pitchFamily="34" charset="0"/>
              </a:rPr>
              <a:t> 	Um etwa Nachhaltigkeitsanforderungen zu genügen </a:t>
            </a:r>
            <a:endParaRPr lang="de-DE" dirty="0">
              <a:latin typeface="Arial" pitchFamily="34" charset="0"/>
              <a:cs typeface="Arial" pitchFamily="34" charset="0"/>
            </a:endParaRPr>
          </a:p>
        </p:txBody>
      </p:sp>
      <p:sp>
        <p:nvSpPr>
          <p:cNvPr id="13" name="Abgerundetes Rechteck 12"/>
          <p:cNvSpPr/>
          <p:nvPr/>
        </p:nvSpPr>
        <p:spPr>
          <a:xfrm>
            <a:off x="863997" y="2231975"/>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1</a:t>
            </a:r>
            <a:endParaRPr lang="de-DE" b="1" dirty="0">
              <a:latin typeface="Arial" pitchFamily="34" charset="0"/>
              <a:cs typeface="Arial" pitchFamily="34" charset="0"/>
            </a:endParaRPr>
          </a:p>
        </p:txBody>
      </p:sp>
      <p:sp>
        <p:nvSpPr>
          <p:cNvPr id="14" name="Abgerundetes Rechteck 13"/>
          <p:cNvSpPr/>
          <p:nvPr/>
        </p:nvSpPr>
        <p:spPr>
          <a:xfrm>
            <a:off x="863997" y="2880047"/>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2</a:t>
            </a:r>
            <a:endParaRPr lang="de-DE" b="1" dirty="0">
              <a:latin typeface="Arial" pitchFamily="34" charset="0"/>
              <a:cs typeface="Arial" pitchFamily="34" charset="0"/>
            </a:endParaRPr>
          </a:p>
        </p:txBody>
      </p:sp>
      <p:sp>
        <p:nvSpPr>
          <p:cNvPr id="15" name="Abgerundetes Rechteck 14"/>
          <p:cNvSpPr/>
          <p:nvPr/>
        </p:nvSpPr>
        <p:spPr>
          <a:xfrm>
            <a:off x="863997" y="3528119"/>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3</a:t>
            </a:r>
            <a:endParaRPr lang="de-DE" b="1" dirty="0">
              <a:latin typeface="Arial" pitchFamily="34" charset="0"/>
              <a:cs typeface="Arial" pitchFamily="34" charset="0"/>
            </a:endParaRPr>
          </a:p>
        </p:txBody>
      </p:sp>
      <p:sp>
        <p:nvSpPr>
          <p:cNvPr id="16" name="Abgerundetes Rechteck 15"/>
          <p:cNvSpPr/>
          <p:nvPr/>
        </p:nvSpPr>
        <p:spPr>
          <a:xfrm>
            <a:off x="863997" y="4176191"/>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4</a:t>
            </a:r>
            <a:endParaRPr lang="de-DE" b="1" dirty="0">
              <a:latin typeface="Arial" pitchFamily="34" charset="0"/>
              <a:cs typeface="Arial" pitchFamily="34" charset="0"/>
            </a:endParaRPr>
          </a:p>
        </p:txBody>
      </p:sp>
      <p:sp>
        <p:nvSpPr>
          <p:cNvPr id="17" name="Abgerundetes Rechteck 16"/>
          <p:cNvSpPr/>
          <p:nvPr/>
        </p:nvSpPr>
        <p:spPr>
          <a:xfrm>
            <a:off x="863997" y="4824263"/>
            <a:ext cx="36004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latin typeface="Arial" pitchFamily="34" charset="0"/>
                <a:cs typeface="Arial" pitchFamily="34" charset="0"/>
              </a:rPr>
              <a:t>5</a:t>
            </a:r>
            <a:endParaRPr lang="de-DE" b="1" dirty="0">
              <a:latin typeface="Arial" pitchFamily="34" charset="0"/>
              <a:cs typeface="Arial" pitchFamily="34" charset="0"/>
            </a:endParaRPr>
          </a:p>
        </p:txBody>
      </p:sp>
      <p:sp>
        <p:nvSpPr>
          <p:cNvPr id="18" name="Textfeld 17"/>
          <p:cNvSpPr txBox="1"/>
          <p:nvPr/>
        </p:nvSpPr>
        <p:spPr>
          <a:xfrm>
            <a:off x="1368053" y="2268850"/>
            <a:ext cx="1944216" cy="323165"/>
          </a:xfrm>
          <a:prstGeom prst="rect">
            <a:avLst/>
          </a:prstGeom>
          <a:noFill/>
        </p:spPr>
        <p:txBody>
          <a:bodyPr wrap="square" rtlCol="0">
            <a:spAutoFit/>
          </a:bodyPr>
          <a:lstStyle/>
          <a:p>
            <a:r>
              <a:rPr lang="de-DE" b="1" dirty="0" smtClean="0"/>
              <a:t>Datenexplosion</a:t>
            </a:r>
            <a:endParaRPr lang="de-DE" b="1" dirty="0"/>
          </a:p>
        </p:txBody>
      </p:sp>
      <p:sp>
        <p:nvSpPr>
          <p:cNvPr id="19" name="Textfeld 18"/>
          <p:cNvSpPr txBox="1"/>
          <p:nvPr/>
        </p:nvSpPr>
        <p:spPr>
          <a:xfrm>
            <a:off x="1368053" y="2916922"/>
            <a:ext cx="1944216" cy="323165"/>
          </a:xfrm>
          <a:prstGeom prst="rect">
            <a:avLst/>
          </a:prstGeom>
          <a:noFill/>
        </p:spPr>
        <p:txBody>
          <a:bodyPr wrap="square" rtlCol="0">
            <a:spAutoFit/>
          </a:bodyPr>
          <a:lstStyle/>
          <a:p>
            <a:r>
              <a:rPr lang="de-DE" b="1" dirty="0" smtClean="0"/>
              <a:t>Datenverlust </a:t>
            </a:r>
            <a:endParaRPr lang="de-DE"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899" y="468313"/>
            <a:ext cx="6192713" cy="1079500"/>
          </a:xfrm>
        </p:spPr>
        <p:txBody>
          <a:bodyPr/>
          <a:lstStyle/>
          <a:p>
            <a:r>
              <a:rPr lang="de-DE" sz="2800" dirty="0" smtClean="0"/>
              <a:t>Vielen Dank!</a:t>
            </a:r>
            <a:endParaRPr lang="de-DE" sz="2800" dirty="0"/>
          </a:p>
        </p:txBody>
      </p:sp>
      <p:sp>
        <p:nvSpPr>
          <p:cNvPr id="3" name="Inhaltsplatzhalter 2"/>
          <p:cNvSpPr>
            <a:spLocks noGrp="1"/>
          </p:cNvSpPr>
          <p:nvPr>
            <p:ph idx="1"/>
          </p:nvPr>
        </p:nvSpPr>
        <p:spPr/>
        <p:txBody>
          <a:bodyPr/>
          <a:lstStyle/>
          <a:p>
            <a:pPr marL="342900" indent="-342900">
              <a:lnSpc>
                <a:spcPct val="150000"/>
              </a:lnSpc>
            </a:pPr>
            <a:r>
              <a:rPr lang="de-DE" sz="2000" u="sng" dirty="0" smtClean="0"/>
              <a:t>Weitere Anregungen</a:t>
            </a:r>
          </a:p>
          <a:p>
            <a:pPr marL="1257300" indent="-342900">
              <a:lnSpc>
                <a:spcPct val="150000"/>
              </a:lnSpc>
            </a:pPr>
            <a:endParaRPr lang="de-DE" sz="1600" b="1" dirty="0" smtClean="0">
              <a:hlinkClick r:id="rId3"/>
            </a:endParaRPr>
          </a:p>
          <a:p>
            <a:pPr marL="1800000" indent="-342900">
              <a:lnSpc>
                <a:spcPct val="100000"/>
              </a:lnSpc>
            </a:pPr>
            <a:r>
              <a:rPr lang="de-DE" sz="1600" b="1" dirty="0" smtClean="0">
                <a:hlinkClick r:id="rId3"/>
              </a:rPr>
              <a:t>EUDAT</a:t>
            </a:r>
            <a:endParaRPr lang="de-DE" sz="1600" b="1" dirty="0" smtClean="0"/>
          </a:p>
          <a:p>
            <a:pPr marL="1800000" indent="-342900">
              <a:lnSpc>
                <a:spcPct val="100000"/>
              </a:lnSpc>
            </a:pPr>
            <a:endParaRPr lang="de-DE" sz="1600" dirty="0" smtClean="0"/>
          </a:p>
          <a:p>
            <a:pPr marL="1800000" indent="-342900">
              <a:lnSpc>
                <a:spcPct val="100000"/>
              </a:lnSpc>
            </a:pPr>
            <a:endParaRPr lang="de-DE" sz="1600" dirty="0" smtClean="0"/>
          </a:p>
          <a:p>
            <a:pPr marL="1800000" indent="-342900">
              <a:lnSpc>
                <a:spcPct val="100000"/>
              </a:lnSpc>
            </a:pPr>
            <a:endParaRPr lang="de-DE" sz="1600" b="1" dirty="0" smtClean="0">
              <a:hlinkClick r:id="rId4"/>
            </a:endParaRPr>
          </a:p>
          <a:p>
            <a:pPr marL="1800000" indent="-342900">
              <a:lnSpc>
                <a:spcPct val="100000"/>
              </a:lnSpc>
            </a:pPr>
            <a:r>
              <a:rPr lang="de-DE" sz="1600" b="1" dirty="0" smtClean="0">
                <a:hlinkClick r:id="rId4"/>
              </a:rPr>
              <a:t>Open </a:t>
            </a:r>
            <a:r>
              <a:rPr lang="de-DE" sz="1600" b="1" dirty="0" err="1" smtClean="0">
                <a:hlinkClick r:id="rId4"/>
              </a:rPr>
              <a:t>Aire</a:t>
            </a:r>
            <a:endParaRPr lang="de-DE" sz="1600" b="1" dirty="0" smtClean="0"/>
          </a:p>
          <a:p>
            <a:pPr marL="1800000" indent="-342900">
              <a:lnSpc>
                <a:spcPct val="100000"/>
              </a:lnSpc>
            </a:pPr>
            <a:endParaRPr lang="de-DE" sz="1600" dirty="0" smtClean="0"/>
          </a:p>
          <a:p>
            <a:pPr marL="1800000" indent="-342900">
              <a:lnSpc>
                <a:spcPct val="100000"/>
              </a:lnSpc>
            </a:pPr>
            <a:endParaRPr lang="de-DE" sz="1600" dirty="0" smtClean="0"/>
          </a:p>
          <a:p>
            <a:pPr marL="1800000" indent="-342900">
              <a:lnSpc>
                <a:spcPct val="100000"/>
              </a:lnSpc>
            </a:pPr>
            <a:endParaRPr lang="de-DE" sz="1600" dirty="0" smtClean="0"/>
          </a:p>
          <a:p>
            <a:pPr marL="1800000" indent="-342900">
              <a:lnSpc>
                <a:spcPct val="100000"/>
              </a:lnSpc>
            </a:pPr>
            <a:r>
              <a:rPr lang="de-DE" sz="1600" b="1" dirty="0" smtClean="0">
                <a:hlinkClick r:id="rId5"/>
              </a:rPr>
              <a:t>Forschungsdaten.org</a:t>
            </a:r>
            <a:endParaRPr lang="de-DE" sz="1600" b="1" dirty="0" smtClean="0"/>
          </a:p>
          <a:p>
            <a:pPr marL="1800000" indent="-342900">
              <a:lnSpc>
                <a:spcPct val="100000"/>
              </a:lnSpc>
            </a:pPr>
            <a:endParaRPr lang="de-DE" sz="1600" b="1" dirty="0" smtClean="0"/>
          </a:p>
          <a:p>
            <a:pPr marL="1800000" indent="-342900">
              <a:lnSpc>
                <a:spcPct val="100000"/>
              </a:lnSpc>
            </a:pPr>
            <a:endParaRPr lang="de-DE" sz="1600" b="1" dirty="0" smtClean="0"/>
          </a:p>
          <a:p>
            <a:pPr marL="1800000" indent="-342900">
              <a:lnSpc>
                <a:spcPct val="100000"/>
              </a:lnSpc>
            </a:pPr>
            <a:endParaRPr lang="de-DE" sz="1600" b="1" dirty="0" smtClean="0"/>
          </a:p>
          <a:p>
            <a:pPr marL="1800000" indent="-342900">
              <a:lnSpc>
                <a:spcPct val="100000"/>
              </a:lnSpc>
            </a:pPr>
            <a:r>
              <a:rPr lang="de-DE" sz="1600" b="1" dirty="0" smtClean="0">
                <a:hlinkClick r:id="rId6"/>
              </a:rPr>
              <a:t>Forschungsdaten.info</a:t>
            </a:r>
            <a:endParaRPr lang="de-DE" sz="1600" b="1" dirty="0" smtClean="0"/>
          </a:p>
          <a:p>
            <a:pPr marL="1257300" indent="-342900">
              <a:lnSpc>
                <a:spcPct val="150000"/>
              </a:lnSpc>
            </a:pPr>
            <a:endParaRPr lang="de-DE" sz="1600" b="1" dirty="0" smtClean="0"/>
          </a:p>
          <a:p>
            <a:pPr marL="1257300" indent="-342900">
              <a:lnSpc>
                <a:spcPct val="150000"/>
              </a:lnSpc>
            </a:pPr>
            <a:endParaRPr lang="de-DE" sz="1600" b="1" dirty="0" smtClean="0"/>
          </a:p>
          <a:p>
            <a:pPr marL="1257300" indent="-342900">
              <a:lnSpc>
                <a:spcPct val="150000"/>
              </a:lnSpc>
            </a:pPr>
            <a:endParaRPr lang="de-DE" sz="1600" b="1" dirty="0" smtClean="0"/>
          </a:p>
          <a:p>
            <a:pPr marL="1257300" indent="-342900">
              <a:lnSpc>
                <a:spcPct val="150000"/>
              </a:lnSpc>
            </a:pPr>
            <a:endParaRPr lang="de-DE" sz="1600" b="1"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60</a:t>
            </a:fld>
            <a:endParaRPr lang="de-DE"/>
          </a:p>
        </p:txBody>
      </p:sp>
      <p:pic>
        <p:nvPicPr>
          <p:cNvPr id="125954" name="Picture 2" descr="https://www.eudat.eu/sites/default/files/EUDAT-logo_3.png"/>
          <p:cNvPicPr>
            <a:picLocks noChangeAspect="1" noChangeArrowheads="1"/>
          </p:cNvPicPr>
          <p:nvPr/>
        </p:nvPicPr>
        <p:blipFill>
          <a:blip r:embed="rId7" cstate="print"/>
          <a:srcRect/>
          <a:stretch>
            <a:fillRect/>
          </a:stretch>
        </p:blipFill>
        <p:spPr bwMode="auto">
          <a:xfrm>
            <a:off x="449951" y="2447999"/>
            <a:ext cx="812250" cy="495274"/>
          </a:xfrm>
          <a:prstGeom prst="rect">
            <a:avLst/>
          </a:prstGeom>
          <a:noFill/>
        </p:spPr>
      </p:pic>
      <p:pic>
        <p:nvPicPr>
          <p:cNvPr id="125956" name="Picture 4" descr="https://guidelines.openaire.eu/en/latest/_images/openaire.png"/>
          <p:cNvPicPr>
            <a:picLocks noChangeAspect="1" noChangeArrowheads="1"/>
          </p:cNvPicPr>
          <p:nvPr/>
        </p:nvPicPr>
        <p:blipFill>
          <a:blip r:embed="rId8" cstate="print"/>
          <a:srcRect/>
          <a:stretch>
            <a:fillRect/>
          </a:stretch>
        </p:blipFill>
        <p:spPr bwMode="auto">
          <a:xfrm>
            <a:off x="446274" y="3456111"/>
            <a:ext cx="819604" cy="576064"/>
          </a:xfrm>
          <a:prstGeom prst="rect">
            <a:avLst/>
          </a:prstGeom>
          <a:noFill/>
        </p:spPr>
      </p:pic>
      <p:pic>
        <p:nvPicPr>
          <p:cNvPr id="125958" name="Picture 6" descr="http://www.forschungsdaten.org/images/8/84/FD-Wiki_Logo.jpg"/>
          <p:cNvPicPr>
            <a:picLocks noChangeAspect="1" noChangeArrowheads="1"/>
          </p:cNvPicPr>
          <p:nvPr/>
        </p:nvPicPr>
        <p:blipFill>
          <a:blip r:embed="rId9" cstate="print"/>
          <a:srcRect/>
          <a:stretch>
            <a:fillRect/>
          </a:stretch>
        </p:blipFill>
        <p:spPr bwMode="auto">
          <a:xfrm>
            <a:off x="482278" y="4292691"/>
            <a:ext cx="747596" cy="747596"/>
          </a:xfrm>
          <a:prstGeom prst="rect">
            <a:avLst/>
          </a:prstGeom>
          <a:noFill/>
        </p:spPr>
      </p:pic>
      <p:pic>
        <p:nvPicPr>
          <p:cNvPr id="2050" name="Picture 2" descr="E:\Workshop13\logo_short_seeblau100.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96037" y="5328319"/>
            <a:ext cx="720079" cy="72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439887"/>
            <a:ext cx="7704881" cy="2484485"/>
          </a:xfrm>
        </p:spPr>
        <p:txBody>
          <a:bodyPr/>
          <a:lstStyle/>
          <a:p>
            <a:pPr marL="342900" indent="-342900">
              <a:lnSpc>
                <a:spcPct val="150000"/>
              </a:lnSpc>
            </a:pPr>
            <a:r>
              <a:rPr lang="de-DE" sz="1800" u="sng" dirty="0" smtClean="0"/>
              <a:t>Forschungsdaten – eine Definition</a:t>
            </a:r>
          </a:p>
          <a:p>
            <a:pPr marL="342900" indent="-342900">
              <a:lnSpc>
                <a:spcPct val="150000"/>
              </a:lnSpc>
              <a:buFont typeface="Wingdings" pitchFamily="2" charset="2"/>
              <a:buChar char="§"/>
            </a:pPr>
            <a:r>
              <a:rPr lang="de-DE" sz="1600" dirty="0" smtClean="0">
                <a:solidFill>
                  <a:srgbClr val="000000"/>
                </a:solidFill>
                <a:latin typeface="Arial"/>
              </a:rPr>
              <a:t>„Forschungsdaten sind Daten, die im Zuge wissenschaftlicher Vorhaben </a:t>
            </a:r>
          </a:p>
          <a:p>
            <a:pPr marL="342900" indent="-342900">
              <a:lnSpc>
                <a:spcPct val="150000"/>
              </a:lnSpc>
            </a:pPr>
            <a:r>
              <a:rPr lang="de-DE" sz="1600" dirty="0" smtClean="0">
                <a:solidFill>
                  <a:srgbClr val="000000"/>
                </a:solidFill>
                <a:latin typeface="Arial"/>
              </a:rPr>
              <a:t>	z.B. durch Digitalisierung, Quellenforschungen, Experimente, Messungen, Erhebungen oder Befragungen entstehen.“ </a:t>
            </a:r>
          </a:p>
          <a:p>
            <a:pPr marL="342900" indent="-342900" algn="r">
              <a:lnSpc>
                <a:spcPct val="150000"/>
              </a:lnSpc>
            </a:pPr>
            <a:r>
              <a:rPr lang="de-DE" sz="900" dirty="0" smtClean="0">
                <a:solidFill>
                  <a:srgbClr val="000000"/>
                </a:solidFill>
                <a:latin typeface="Arial"/>
              </a:rPr>
              <a:t>(Schwerpunktinitiative „Digitale Information“ der Allianz der Wissenschaftsorganisationen) </a:t>
            </a:r>
            <a:endParaRPr lang="de-DE" sz="2000" dirty="0" smtClean="0"/>
          </a:p>
          <a:p>
            <a:pPr marL="342900" indent="-342900">
              <a:lnSpc>
                <a:spcPct val="150000"/>
              </a:lnSpc>
            </a:pPr>
            <a:endParaRPr lang="de-DE" sz="18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7</a:t>
            </a:fld>
            <a:endParaRPr lang="de-DE"/>
          </a:p>
        </p:txBody>
      </p:sp>
      <p:sp>
        <p:nvSpPr>
          <p:cNvPr id="8" name="Rechteck 7"/>
          <p:cNvSpPr/>
          <p:nvPr/>
        </p:nvSpPr>
        <p:spPr>
          <a:xfrm>
            <a:off x="2520628" y="6048399"/>
            <a:ext cx="5688185" cy="253916"/>
          </a:xfrm>
          <a:prstGeom prst="rect">
            <a:avLst/>
          </a:prstGeom>
        </p:spPr>
        <p:txBody>
          <a:bodyPr wrap="square">
            <a:spAutoFit/>
          </a:bodyPr>
          <a:lstStyle/>
          <a:p>
            <a:r>
              <a:rPr lang="de-DE" sz="1050" dirty="0" smtClean="0"/>
              <a:t>Abb. 3: </a:t>
            </a:r>
            <a:r>
              <a:rPr lang="de-DE" sz="1050" dirty="0" smtClean="0">
                <a:hlinkClick r:id="rId3"/>
              </a:rPr>
              <a:t>https://openclipart.org/</a:t>
            </a:r>
            <a:endParaRPr lang="de-DE" sz="1050" dirty="0"/>
          </a:p>
        </p:txBody>
      </p:sp>
      <p:sp>
        <p:nvSpPr>
          <p:cNvPr id="128002" name="AutoShape 2" descr="https://heibox.uni-heidelberg.de/repo/410a0a69-e162-433a-8860-2bffb77150c1/raw/FDM_Workshop/Material/open-clipart/ato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28004" name="AutoShape 4" descr="https://heibox.uni-heidelberg.de/repo/410a0a69-e162-433a-8860-2bffb77150c1/raw/FDM_Workshop/Material/open-clipart/boc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28005" name="Picture 5" descr="D:\Nils\Studium\URZ Arbeit\bwFDM-Info\Workshop\Material - bwSync&amp;Share_files\flas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30958" y="3240087"/>
            <a:ext cx="677455" cy="677455"/>
          </a:xfrm>
          <a:prstGeom prst="rect">
            <a:avLst/>
          </a:prstGeom>
          <a:noFill/>
        </p:spPr>
      </p:pic>
      <p:pic>
        <p:nvPicPr>
          <p:cNvPr id="128006" name="Picture 6" descr="D:\Nils\Studium\URZ Arbeit\bwFDM-Info\Workshop\Material - bwSync&amp;Share_files\earth.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30958" y="4248199"/>
            <a:ext cx="677455" cy="677455"/>
          </a:xfrm>
          <a:prstGeom prst="rect">
            <a:avLst/>
          </a:prstGeom>
          <a:noFill/>
        </p:spPr>
      </p:pic>
      <p:pic>
        <p:nvPicPr>
          <p:cNvPr id="128007" name="Picture 7" descr="D:\Nils\Studium\URZ Arbeit\bwFDM-Info\Workshop\Material - bwSync&amp;Share_files\microscop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89504" y="4284295"/>
            <a:ext cx="677455" cy="677455"/>
          </a:xfrm>
          <a:prstGeom prst="rect">
            <a:avLst/>
          </a:prstGeom>
          <a:noFill/>
        </p:spPr>
      </p:pic>
      <p:pic>
        <p:nvPicPr>
          <p:cNvPr id="128008" name="Picture 8" descr="D:\Nils\Studium\URZ Arbeit\bwFDM-Info\Workshop\Material - bwSync&amp;Share_files\rocket.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930958" y="5256313"/>
            <a:ext cx="679863" cy="677454"/>
          </a:xfrm>
          <a:prstGeom prst="rect">
            <a:avLst/>
          </a:prstGeom>
          <a:noFill/>
        </p:spPr>
      </p:pic>
      <p:pic>
        <p:nvPicPr>
          <p:cNvPr id="128009" name="Picture 9" descr="D:\Nils\Studium\URZ Arbeit\bwFDM-Info\Workshop\Material - bwSync&amp;Share_files\tube-sample.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753408" y="3312095"/>
            <a:ext cx="720793" cy="677455"/>
          </a:xfrm>
          <a:prstGeom prst="rect">
            <a:avLst/>
          </a:prstGeom>
          <a:noFill/>
        </p:spPr>
      </p:pic>
      <p:pic>
        <p:nvPicPr>
          <p:cNvPr id="128010" name="Picture 10" descr="D:\Nils\Studium\URZ Arbeit\bwFDM-Info\Workshop\Material - bwSync&amp;Share_files\bock.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81400" y="5256313"/>
            <a:ext cx="846893" cy="677454"/>
          </a:xfrm>
          <a:prstGeom prst="rect">
            <a:avLst/>
          </a:prstGeom>
          <a:noFill/>
        </p:spPr>
      </p:pic>
      <p:pic>
        <p:nvPicPr>
          <p:cNvPr id="128011" name="Picture 11" descr="D:\Nils\Studium\URZ Arbeit\bwFDM-Info\Workshop\Material - bwSync&amp;Share_files\atom.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083086" y="3269471"/>
            <a:ext cx="648072" cy="648072"/>
          </a:xfrm>
          <a:prstGeom prst="rect">
            <a:avLst/>
          </a:prstGeom>
          <a:noFill/>
        </p:spPr>
      </p:pic>
      <p:pic>
        <p:nvPicPr>
          <p:cNvPr id="128012" name="Picture 12" descr="D:\Nils\Studium\URZ Arbeit\bwFDM-Info\Workshop\Material - bwSync&amp;Share_files\pie.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083086" y="5256311"/>
            <a:ext cx="677455" cy="677455"/>
          </a:xfrm>
          <a:prstGeom prst="rect">
            <a:avLst/>
          </a:prstGeom>
          <a:noFill/>
        </p:spPr>
      </p:pic>
      <p:pic>
        <p:nvPicPr>
          <p:cNvPr id="128013" name="Picture 13" descr="D:\Nils\Studium\URZ Arbeit\bwFDM-Info\Workshop\Material - bwSync&amp;Share_files\power.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47174" y="4248199"/>
            <a:ext cx="677455" cy="67745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Einführung</a:t>
            </a:r>
            <a:endParaRPr lang="de-DE" sz="2800" dirty="0"/>
          </a:p>
        </p:txBody>
      </p:sp>
      <p:sp>
        <p:nvSpPr>
          <p:cNvPr id="3" name="Inhaltsplatzhalter 2"/>
          <p:cNvSpPr>
            <a:spLocks noGrp="1"/>
          </p:cNvSpPr>
          <p:nvPr>
            <p:ph idx="1"/>
          </p:nvPr>
        </p:nvSpPr>
        <p:spPr>
          <a:xfrm>
            <a:off x="215900" y="1439887"/>
            <a:ext cx="8207375" cy="3924646"/>
          </a:xfrm>
        </p:spPr>
        <p:txBody>
          <a:bodyPr/>
          <a:lstStyle/>
          <a:p>
            <a:pPr marL="342900" indent="-342900">
              <a:lnSpc>
                <a:spcPct val="150000"/>
              </a:lnSpc>
            </a:pPr>
            <a:r>
              <a:rPr lang="de-DE" sz="1800" u="sng" dirty="0" smtClean="0"/>
              <a:t>Forschungsdatenmanagement</a:t>
            </a:r>
          </a:p>
          <a:p>
            <a:pPr marL="342900" indent="-342900">
              <a:lnSpc>
                <a:spcPct val="150000"/>
              </a:lnSpc>
              <a:buFont typeface="Wingdings" pitchFamily="2" charset="2"/>
              <a:buChar char="§"/>
            </a:pPr>
            <a:r>
              <a:rPr lang="de-DE" sz="1600" dirty="0" smtClean="0"/>
              <a:t>„Maßnahmen […], die sicherstellen, dass </a:t>
            </a:r>
            <a:r>
              <a:rPr lang="de-DE" sz="1600" b="1" dirty="0" smtClean="0"/>
              <a:t>digitale Forschungsdaten nutzbar </a:t>
            </a:r>
            <a:r>
              <a:rPr lang="de-DE" sz="1600" dirty="0" smtClean="0"/>
              <a:t>sind. </a:t>
            </a:r>
          </a:p>
          <a:p>
            <a:pPr marL="355600" lvl="1" indent="-133350">
              <a:lnSpc>
                <a:spcPct val="150000"/>
              </a:lnSpc>
              <a:buNone/>
            </a:pPr>
            <a:r>
              <a:rPr lang="de-DE" sz="1600" dirty="0" smtClean="0"/>
              <a:t> 	Was dafür notwendig ist, variiert aber stark mit den </a:t>
            </a:r>
            <a:r>
              <a:rPr lang="de-DE" sz="1600" b="1" dirty="0" smtClean="0"/>
              <a:t>verschiedenen Zwecken</a:t>
            </a:r>
            <a:r>
              <a:rPr lang="de-DE" sz="1600" dirty="0" smtClean="0"/>
              <a:t>, für die</a:t>
            </a:r>
          </a:p>
          <a:p>
            <a:pPr marL="342900" lvl="1" indent="-342900">
              <a:lnSpc>
                <a:spcPct val="150000"/>
              </a:lnSpc>
              <a:buNone/>
            </a:pPr>
            <a:r>
              <a:rPr lang="de-DE" sz="1600" dirty="0" smtClean="0"/>
              <a:t>  	Forschungsdaten genutzt werden sollen.“</a:t>
            </a:r>
          </a:p>
          <a:p>
            <a:pPr marL="901700" indent="-342900">
              <a:lnSpc>
                <a:spcPct val="150000"/>
              </a:lnSpc>
            </a:pPr>
            <a:r>
              <a:rPr lang="de-DE" sz="1600" dirty="0" smtClean="0"/>
              <a:t>							</a:t>
            </a:r>
            <a:r>
              <a:rPr lang="de-DE" sz="1200" dirty="0" smtClean="0"/>
              <a:t>(Enke &amp; Ludwig 2013)  </a:t>
            </a:r>
            <a:endParaRPr lang="de-DE" sz="1600" dirty="0" smtClean="0"/>
          </a:p>
          <a:p>
            <a:pPr marL="342900" indent="-342900">
              <a:lnSpc>
                <a:spcPct val="150000"/>
              </a:lnSpc>
            </a:pPr>
            <a:endParaRPr lang="de-DE" sz="1800" dirty="0" smtClean="0"/>
          </a:p>
        </p:txBody>
      </p:sp>
      <p:sp>
        <p:nvSpPr>
          <p:cNvPr id="4" name="Foliennummernplatzhalter 3"/>
          <p:cNvSpPr>
            <a:spLocks noGrp="1"/>
          </p:cNvSpPr>
          <p:nvPr>
            <p:ph type="sldNum" sz="quarter" idx="11"/>
          </p:nvPr>
        </p:nvSpPr>
        <p:spPr/>
        <p:txBody>
          <a:bodyPr/>
          <a:lstStyle/>
          <a:p>
            <a:fld id="{07053105-46D4-45F1-B240-1ADB9A43761E}" type="slidenum">
              <a:rPr lang="de-DE" smtClean="0"/>
              <a:pPr/>
              <a:t>8</a:t>
            </a:fld>
            <a:endParaRPr lang="de-DE"/>
          </a:p>
        </p:txBody>
      </p:sp>
      <p:pic>
        <p:nvPicPr>
          <p:cNvPr id="5" name="Picture 7" descr="D:\Nils\Studium\URZ Arbeit\bwFDM-Info\Workshop\ball-457334_640.jpg"/>
          <p:cNvPicPr>
            <a:picLocks noChangeAspect="1" noChangeArrowheads="1"/>
          </p:cNvPicPr>
          <p:nvPr/>
        </p:nvPicPr>
        <p:blipFill>
          <a:blip r:embed="rId3" cstate="print"/>
          <a:srcRect/>
          <a:stretch>
            <a:fillRect/>
          </a:stretch>
        </p:blipFill>
        <p:spPr bwMode="auto">
          <a:xfrm>
            <a:off x="1800101" y="3384103"/>
            <a:ext cx="4968552" cy="2794811"/>
          </a:xfrm>
          <a:prstGeom prst="rect">
            <a:avLst/>
          </a:prstGeom>
          <a:noFill/>
        </p:spPr>
      </p:pic>
      <p:sp>
        <p:nvSpPr>
          <p:cNvPr id="6" name="Rechteck 5"/>
          <p:cNvSpPr/>
          <p:nvPr/>
        </p:nvSpPr>
        <p:spPr>
          <a:xfrm>
            <a:off x="1800548" y="6146829"/>
            <a:ext cx="4968105" cy="253916"/>
          </a:xfrm>
          <a:prstGeom prst="rect">
            <a:avLst/>
          </a:prstGeom>
        </p:spPr>
        <p:txBody>
          <a:bodyPr wrap="square">
            <a:spAutoFit/>
          </a:bodyPr>
          <a:lstStyle/>
          <a:p>
            <a:r>
              <a:rPr lang="de-DE" sz="1050" dirty="0" smtClean="0"/>
              <a:t>Abb. 4: </a:t>
            </a:r>
            <a:r>
              <a:rPr lang="de-DE" sz="1050" dirty="0" smtClean="0">
                <a:hlinkClick r:id="rId4"/>
              </a:rPr>
              <a:t>https://pixabay.com/de/kugel-rund-ball-bin%C3%A4rball-457334/</a:t>
            </a:r>
            <a:endParaRPr lang="de-DE" sz="105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5900" y="1511895"/>
            <a:ext cx="8207375" cy="3924646"/>
          </a:xfrm>
        </p:spPr>
        <p:txBody>
          <a:bodyPr/>
          <a:lstStyle/>
          <a:p>
            <a:r>
              <a:rPr lang="de-DE" sz="1800" u="sng" dirty="0" smtClean="0"/>
              <a:t>Der Forschungsdatenzyklus </a:t>
            </a:r>
            <a:endParaRPr lang="de-DE" sz="1800" u="sng" dirty="0"/>
          </a:p>
        </p:txBody>
      </p:sp>
      <p:sp>
        <p:nvSpPr>
          <p:cNvPr id="4" name="Foliennummernplatzhalter 3"/>
          <p:cNvSpPr>
            <a:spLocks noGrp="1"/>
          </p:cNvSpPr>
          <p:nvPr>
            <p:ph type="sldNum" sz="quarter" idx="11"/>
          </p:nvPr>
        </p:nvSpPr>
        <p:spPr/>
        <p:txBody>
          <a:bodyPr/>
          <a:lstStyle/>
          <a:p>
            <a:fld id="{07053105-46D4-45F1-B240-1ADB9A43761E}" type="slidenum">
              <a:rPr lang="de-DE" smtClean="0"/>
              <a:pPr/>
              <a:t>9</a:t>
            </a:fld>
            <a:endParaRPr lang="de-DE"/>
          </a:p>
        </p:txBody>
      </p:sp>
      <p:graphicFrame>
        <p:nvGraphicFramePr>
          <p:cNvPr id="6" name="Diagramm 5"/>
          <p:cNvGraphicFramePr/>
          <p:nvPr>
            <p:extLst>
              <p:ext uri="{D42A27DB-BD31-4B8C-83A1-F6EECF244321}">
                <p14:modId xmlns:p14="http://schemas.microsoft.com/office/powerpoint/2010/main" val="3602261788"/>
              </p:ext>
            </p:extLst>
          </p:nvPr>
        </p:nvGraphicFramePr>
        <p:xfrm>
          <a:off x="1512069" y="1943943"/>
          <a:ext cx="5400600" cy="3840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2" name="Picture 2" descr="Blue Question Mark Clip 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4253" l="4598" r="96552">
                        <a14:foregroundMark x1="21839" y1="27586" x2="21839" y2="27586"/>
                        <a14:foregroundMark x1="25287" y1="17241" x2="25287" y2="17241"/>
                        <a14:foregroundMark x1="31034" y1="19540" x2="17241" y2="17241"/>
                        <a14:foregroundMark x1="33333" y1="28736" x2="50575" y2="1149"/>
                        <a14:foregroundMark x1="36782" y1="10345" x2="78161" y2="12644"/>
                        <a14:foregroundMark x1="32184" y1="14943" x2="79310" y2="77011"/>
                        <a14:foregroundMark x1="71264" y1="13793" x2="93103" y2="49425"/>
                        <a14:foregroundMark x1="18391" y1="21839" x2="10345" y2="43678"/>
                        <a14:foregroundMark x1="11494" y1="51724" x2="54023" y2="91954"/>
                        <a14:foregroundMark x1="51724" y1="94253" x2="51724" y2="94253"/>
                        <a14:foregroundMark x1="4598" y1="56322" x2="4598" y2="56322"/>
                        <a14:foregroundMark x1="49425" y1="79310" x2="49425" y2="79310"/>
                        <a14:foregroundMark x1="96552" y1="52874" x2="96552" y2="52874"/>
                        <a14:backgroundMark x1="90805" y1="6897" x2="90805" y2="6897"/>
                        <a14:backgroundMark x1="13793" y1="9195" x2="13793" y2="9195"/>
                        <a14:backgroundMark x1="9195" y1="88506" x2="9195" y2="88506"/>
                        <a14:backgroundMark x1="93103" y1="90805" x2="93103" y2="90805"/>
                      </a14:backgroundRemoval>
                    </a14:imgEffect>
                  </a14:imgLayer>
                </a14:imgProps>
              </a:ext>
            </a:extLst>
          </a:blip>
          <a:srcRect/>
          <a:stretch>
            <a:fillRect/>
          </a:stretch>
        </p:blipFill>
        <p:spPr bwMode="auto">
          <a:xfrm>
            <a:off x="4184398" y="1511895"/>
            <a:ext cx="522463" cy="522463"/>
          </a:xfrm>
          <a:prstGeom prst="rect">
            <a:avLst/>
          </a:prstGeom>
          <a:noFill/>
        </p:spPr>
      </p:pic>
      <p:pic>
        <p:nvPicPr>
          <p:cNvPr id="76804" name="Picture 4" descr="Magnifying Glass Clip Art"/>
          <p:cNvPicPr>
            <a:picLocks noChangeAspect="1" noChangeArrowheads="1"/>
          </p:cNvPicPr>
          <p:nvPr/>
        </p:nvPicPr>
        <p:blipFill>
          <a:blip r:embed="rId10" cstate="print"/>
          <a:srcRect/>
          <a:stretch>
            <a:fillRect/>
          </a:stretch>
        </p:blipFill>
        <p:spPr bwMode="auto">
          <a:xfrm flipH="1">
            <a:off x="6687340" y="3549605"/>
            <a:ext cx="731449" cy="694876"/>
          </a:xfrm>
          <a:prstGeom prst="rect">
            <a:avLst/>
          </a:prstGeom>
          <a:noFill/>
        </p:spPr>
      </p:pic>
      <p:pic>
        <p:nvPicPr>
          <p:cNvPr id="76808" name="Picture 8" descr="Andy Tools Hammer Spanner Clip Art"/>
          <p:cNvPicPr>
            <a:picLocks noChangeAspect="1" noChangeArrowheads="1"/>
          </p:cNvPicPr>
          <p:nvPr/>
        </p:nvPicPr>
        <p:blipFill>
          <a:blip r:embed="rId11" cstate="print"/>
          <a:srcRect/>
          <a:stretch>
            <a:fillRect/>
          </a:stretch>
        </p:blipFill>
        <p:spPr bwMode="auto">
          <a:xfrm>
            <a:off x="1670017" y="5340841"/>
            <a:ext cx="657645" cy="626956"/>
          </a:xfrm>
          <a:prstGeom prst="rect">
            <a:avLst/>
          </a:prstGeom>
          <a:noFill/>
        </p:spPr>
      </p:pic>
      <p:pic>
        <p:nvPicPr>
          <p:cNvPr id="76810" name="Picture 10" descr="http://www.clker.com/cliparts/p/K/8/u/T/d/world-wide-web-md.png"/>
          <p:cNvPicPr>
            <a:picLocks noChangeAspect="1" noChangeArrowheads="1"/>
          </p:cNvPicPr>
          <p:nvPr/>
        </p:nvPicPr>
        <p:blipFill>
          <a:blip r:embed="rId12" cstate="print"/>
          <a:srcRect/>
          <a:stretch>
            <a:fillRect/>
          </a:stretch>
        </p:blipFill>
        <p:spPr bwMode="auto">
          <a:xfrm>
            <a:off x="802016" y="3409047"/>
            <a:ext cx="940435" cy="615387"/>
          </a:xfrm>
          <a:prstGeom prst="rect">
            <a:avLst/>
          </a:prstGeom>
          <a:noFill/>
        </p:spPr>
      </p:pic>
      <p:pic>
        <p:nvPicPr>
          <p:cNvPr id="2049" name="Picture 1" descr="D:\Nils\Studium\URZ Arbeit\bwFDM-Info\Workshop\icon-db.png"/>
          <p:cNvPicPr>
            <a:picLocks noChangeAspect="1" noChangeArrowheads="1"/>
          </p:cNvPicPr>
          <p:nvPr/>
        </p:nvPicPr>
        <p:blipFill>
          <a:blip r:embed="rId13" cstate="print"/>
          <a:srcRect/>
          <a:stretch>
            <a:fillRect/>
          </a:stretch>
        </p:blipFill>
        <p:spPr bwMode="auto">
          <a:xfrm>
            <a:off x="6113815" y="5353765"/>
            <a:ext cx="731449" cy="731449"/>
          </a:xfrm>
          <a:prstGeom prst="rect">
            <a:avLst/>
          </a:prstGeom>
          <a:noFill/>
        </p:spPr>
      </p:pic>
      <p:sp>
        <p:nvSpPr>
          <p:cNvPr id="13" name="Titel 1"/>
          <p:cNvSpPr>
            <a:spLocks noGrp="1"/>
          </p:cNvSpPr>
          <p:nvPr>
            <p:ph type="title"/>
          </p:nvPr>
        </p:nvSpPr>
        <p:spPr>
          <a:xfrm>
            <a:off x="215900" y="468313"/>
            <a:ext cx="6013450" cy="1079500"/>
          </a:xfrm>
        </p:spPr>
        <p:txBody>
          <a:bodyPr/>
          <a:lstStyle/>
          <a:p>
            <a:r>
              <a:rPr lang="de-DE" sz="2800" dirty="0" smtClean="0"/>
              <a:t>Einführung</a:t>
            </a:r>
            <a:endParaRPr lang="de-DE" sz="2800" dirty="0"/>
          </a:p>
        </p:txBody>
      </p:sp>
      <p:sp>
        <p:nvSpPr>
          <p:cNvPr id="17" name="Nach links gekrümmter Pfeil 16"/>
          <p:cNvSpPr/>
          <p:nvPr/>
        </p:nvSpPr>
        <p:spPr>
          <a:xfrm rot="19728819">
            <a:off x="5926658" y="2265006"/>
            <a:ext cx="374314" cy="1024177"/>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19" name="Nach links gekrümmter Pfeil 18"/>
          <p:cNvSpPr/>
          <p:nvPr/>
        </p:nvSpPr>
        <p:spPr>
          <a:xfrm rot="1395599">
            <a:off x="6180879" y="4061081"/>
            <a:ext cx="374314" cy="1024177"/>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0" name="Nach links gekrümmter Pfeil 19"/>
          <p:cNvSpPr/>
          <p:nvPr/>
        </p:nvSpPr>
        <p:spPr>
          <a:xfrm rot="5400000">
            <a:off x="3997241" y="5493169"/>
            <a:ext cx="374314" cy="1024177"/>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1" name="Nach links gekrümmter Pfeil 20"/>
          <p:cNvSpPr/>
          <p:nvPr/>
        </p:nvSpPr>
        <p:spPr>
          <a:xfrm rot="10218118">
            <a:off x="1811683" y="3911069"/>
            <a:ext cx="374314" cy="1024177"/>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
        <p:nvSpPr>
          <p:cNvPr id="22" name="Nach links gekrümmter Pfeil 21"/>
          <p:cNvSpPr/>
          <p:nvPr/>
        </p:nvSpPr>
        <p:spPr>
          <a:xfrm rot="13417262">
            <a:off x="2276303" y="2075698"/>
            <a:ext cx="374314" cy="1024177"/>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76265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UB_farbig">
  <a:themeElements>
    <a:clrScheme name="Benutzerdefinier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Powerpoint_UB_farbig</Template>
  <TotalTime>0</TotalTime>
  <Words>2695</Words>
  <Application>Microsoft Office PowerPoint</Application>
  <PresentationFormat>Benutzerdefiniert</PresentationFormat>
  <Paragraphs>787</Paragraphs>
  <Slides>60</Slides>
  <Notes>56</Notes>
  <HiddenSlides>0</HiddenSlides>
  <MMClips>0</MMClips>
  <ScaleCrop>false</ScaleCrop>
  <HeadingPairs>
    <vt:vector size="4" baseType="variant">
      <vt:variant>
        <vt:lpstr>Design</vt:lpstr>
      </vt:variant>
      <vt:variant>
        <vt:i4>1</vt:i4>
      </vt:variant>
      <vt:variant>
        <vt:lpstr>Folientitel</vt:lpstr>
      </vt:variant>
      <vt:variant>
        <vt:i4>60</vt:i4>
      </vt:variant>
    </vt:vector>
  </HeadingPairs>
  <TitlesOfParts>
    <vt:vector size="61" baseType="lpstr">
      <vt:lpstr>Powerpoint_UB_farbig</vt:lpstr>
      <vt:lpstr> Forschungsdatenmanagement Workshop </vt:lpstr>
      <vt:lpstr>Anmerkung</vt:lpstr>
      <vt:lpstr>Übersicht </vt:lpstr>
      <vt:lpstr>Landesprojekt bwFDM-Info Wissensvermittlung zum FDM an den Universitäten des Landes Baden-Württembergs   </vt:lpstr>
      <vt:lpstr>Einführung</vt:lpstr>
      <vt:lpstr>Einführung</vt:lpstr>
      <vt:lpstr>Einführung</vt:lpstr>
      <vt:lpstr>Einführung</vt:lpstr>
      <vt:lpstr>Einführung</vt:lpstr>
      <vt:lpstr>Einführung</vt:lpstr>
      <vt:lpstr>Einführung</vt:lpstr>
      <vt:lpstr>Einführung</vt:lpstr>
      <vt:lpstr>Einführung</vt:lpstr>
      <vt:lpstr>Einführung</vt:lpstr>
      <vt:lpstr>Datenerhebung</vt:lpstr>
      <vt:lpstr>Datenerhebung </vt:lpstr>
      <vt:lpstr>Datenerhebung </vt:lpstr>
      <vt:lpstr>Datenerhebung </vt:lpstr>
      <vt:lpstr>Datenerhebung </vt:lpstr>
      <vt:lpstr>Datenerhebung </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Datenhaltung &amp; -verarbeitung</vt:lpstr>
      <vt:lpstr>Datenpublikation </vt:lpstr>
      <vt:lpstr>Datenpublikation</vt:lpstr>
      <vt:lpstr>Datenpublikation</vt:lpstr>
      <vt:lpstr>Datenpublikation</vt:lpstr>
      <vt:lpstr>Datenpublikation</vt:lpstr>
      <vt:lpstr>Datenpublikation</vt:lpstr>
      <vt:lpstr>Datenpublikation</vt:lpstr>
      <vt:lpstr>Datenpublikation</vt:lpstr>
      <vt:lpstr>Datenpublikation</vt:lpstr>
      <vt:lpstr>Datenarchivierung </vt:lpstr>
      <vt:lpstr>Datenarchivierung</vt:lpstr>
      <vt:lpstr>Datenarchivierung</vt:lpstr>
      <vt:lpstr>Datenarchivierung</vt:lpstr>
      <vt:lpstr>Datenarchivierung</vt:lpstr>
      <vt:lpstr>Policies &amp; Rechtliche Aspekte </vt:lpstr>
      <vt:lpstr>Policies &amp; rechtliche Aspekte</vt:lpstr>
      <vt:lpstr>Policies &amp; rechtliche Aspekte</vt:lpstr>
      <vt:lpstr>Policies &amp; Rechtliche Aspekte</vt:lpstr>
      <vt:lpstr>Policies &amp; rechtliche Aspekte</vt:lpstr>
      <vt:lpstr>Policies &amp; rechtliche Aspekte</vt:lpstr>
      <vt:lpstr>Policies &amp; rechtliche Aspekte</vt:lpstr>
      <vt:lpstr>Policies &amp; rechtliche Aspekte</vt:lpstr>
      <vt:lpstr>Policies &amp; rechtliche Aspekte</vt:lpstr>
      <vt:lpstr>Policies &amp;  Rechtliche Aspekte</vt:lpstr>
      <vt:lpstr>Vielen Dank!</vt:lpstr>
    </vt:vector>
  </TitlesOfParts>
  <Company>Uni 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des Forschungsdatenmanagements</dc:title>
  <dc:creator>Jonas Kratzke</dc:creator>
  <cp:lastModifiedBy>Jonas Kratzke</cp:lastModifiedBy>
  <cp:revision>556</cp:revision>
  <dcterms:created xsi:type="dcterms:W3CDTF">2014-11-17T13:19:37Z</dcterms:created>
  <dcterms:modified xsi:type="dcterms:W3CDTF">2017-07-06T14:47:38Z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120228</vt:lpwstr>
  </property>
</Properties>
</file>